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861" r:id="rId5"/>
  </p:sldMasterIdLst>
  <p:notesMasterIdLst>
    <p:notesMasterId r:id="rId72"/>
  </p:notesMasterIdLst>
  <p:sldIdLst>
    <p:sldId id="401" r:id="rId6"/>
    <p:sldId id="403" r:id="rId7"/>
    <p:sldId id="402" r:id="rId8"/>
    <p:sldId id="495" r:id="rId9"/>
    <p:sldId id="496" r:id="rId10"/>
    <p:sldId id="404" r:id="rId11"/>
    <p:sldId id="411" r:id="rId12"/>
    <p:sldId id="485" r:id="rId13"/>
    <p:sldId id="486" r:id="rId14"/>
    <p:sldId id="487" r:id="rId15"/>
    <p:sldId id="488" r:id="rId16"/>
    <p:sldId id="489" r:id="rId17"/>
    <p:sldId id="490" r:id="rId18"/>
    <p:sldId id="491" r:id="rId19"/>
    <p:sldId id="492" r:id="rId20"/>
    <p:sldId id="493" r:id="rId21"/>
    <p:sldId id="494" r:id="rId22"/>
    <p:sldId id="497" r:id="rId23"/>
    <p:sldId id="498" r:id="rId24"/>
    <p:sldId id="541" r:id="rId25"/>
    <p:sldId id="499" r:id="rId26"/>
    <p:sldId id="500" r:id="rId27"/>
    <p:sldId id="501" r:id="rId28"/>
    <p:sldId id="502" r:id="rId29"/>
    <p:sldId id="503" r:id="rId30"/>
    <p:sldId id="504" r:id="rId31"/>
    <p:sldId id="505" r:id="rId32"/>
    <p:sldId id="506" r:id="rId33"/>
    <p:sldId id="507" r:id="rId34"/>
    <p:sldId id="508" r:id="rId35"/>
    <p:sldId id="509" r:id="rId36"/>
    <p:sldId id="510" r:id="rId37"/>
    <p:sldId id="511" r:id="rId38"/>
    <p:sldId id="512" r:id="rId39"/>
    <p:sldId id="513" r:id="rId40"/>
    <p:sldId id="514" r:id="rId41"/>
    <p:sldId id="515" r:id="rId42"/>
    <p:sldId id="516" r:id="rId43"/>
    <p:sldId id="517" r:id="rId44"/>
    <p:sldId id="518" r:id="rId45"/>
    <p:sldId id="542" r:id="rId46"/>
    <p:sldId id="519" r:id="rId47"/>
    <p:sldId id="520" r:id="rId48"/>
    <p:sldId id="521" r:id="rId49"/>
    <p:sldId id="522" r:id="rId50"/>
    <p:sldId id="523" r:id="rId51"/>
    <p:sldId id="524" r:id="rId52"/>
    <p:sldId id="525" r:id="rId53"/>
    <p:sldId id="526" r:id="rId54"/>
    <p:sldId id="527" r:id="rId55"/>
    <p:sldId id="528" r:id="rId56"/>
    <p:sldId id="543" r:id="rId57"/>
    <p:sldId id="529" r:id="rId58"/>
    <p:sldId id="530" r:id="rId59"/>
    <p:sldId id="535" r:id="rId60"/>
    <p:sldId id="531" r:id="rId61"/>
    <p:sldId id="532" r:id="rId62"/>
    <p:sldId id="533" r:id="rId63"/>
    <p:sldId id="534" r:id="rId64"/>
    <p:sldId id="536" r:id="rId65"/>
    <p:sldId id="537" r:id="rId66"/>
    <p:sldId id="538" r:id="rId67"/>
    <p:sldId id="539" r:id="rId68"/>
    <p:sldId id="540" r:id="rId69"/>
    <p:sldId id="479" r:id="rId70"/>
    <p:sldId id="48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6208" autoAdjust="0"/>
  </p:normalViewPr>
  <p:slideViewPr>
    <p:cSldViewPr snapToGrid="0">
      <p:cViewPr varScale="1">
        <p:scale>
          <a:sx n="112" d="100"/>
          <a:sy n="112" d="100"/>
        </p:scale>
        <p:origin x="1050" y="10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microsoft.com/office/2018/10/relationships/authors" Targe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5/29/2022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8A87A34-81AB-432B-8DAE-1953F412C126}" type="datetimeFigureOut">
              <a:rPr lang="en-US" smtClean="0"/>
              <a:pPr/>
              <a:t>5/29/2022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D22F896-40B5-4ADD-8801-0D06FADFA095}" type="slidenum">
              <a:rPr lang="en-US" smtClean="0"/>
              <a:t>‹#›</a:t>
            </a:fld>
            <a:endParaRPr lang="en-US" dirty="0"/>
          </a:p>
        </p:txBody>
      </p:sp>
      <p:sp>
        <p:nvSpPr>
          <p:cNvPr id="19" name="Freeform: Shape 18" descr="Tag=AccentColor&#10;Flavor=Light&#10;Target=Fill">
            <a:extLst>
              <a:ext uri="{FF2B5EF4-FFF2-40B4-BE49-F238E27FC236}">
                <a16:creationId xmlns:a16="http://schemas.microsoft.com/office/drawing/2014/main" id="{C21A25CD-91FA-145B-C0AD-CC7BE987C8BF}"/>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461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146805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70211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96709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90726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577219245"/>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709515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09454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943439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65303848"/>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77172989"/>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8323652"/>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5831641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78751153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3810936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54993181"/>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353636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191745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9699210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1962782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Presentation Title</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9/3/20XX</a:t>
            </a:r>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2142240926"/>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eveloper.mozilla.org/en-US/docs/Web/JavaScript/Reference/Lexical_grammar#Keywords" TargetMode="Externa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hyperlink" Target="https://www.w3schools.com/js/js_numbers.asp" TargetMode="External"/><Relationship Id="rId2" Type="http://schemas.openxmlformats.org/officeDocument/2006/relationships/hyperlink" Target="https://www.w3schools.com/js/js_arithmetic.asp" TargetMode="External"/><Relationship Id="rId1" Type="http://schemas.openxmlformats.org/officeDocument/2006/relationships/slideLayout" Target="../slideLayouts/slideLayout36.xml"/><Relationship Id="rId5" Type="http://schemas.openxmlformats.org/officeDocument/2006/relationships/hyperlink" Target="https://javascript.info/operators" TargetMode="External"/><Relationship Id="rId4" Type="http://schemas.openxmlformats.org/officeDocument/2006/relationships/hyperlink" Target="https://developer.mozilla.org/en-US/docs/Learn/JavaScript/First_steps/Math"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6.xml"/><Relationship Id="rId4" Type="http://schemas.openxmlformats.org/officeDocument/2006/relationships/hyperlink" Target="https://developer.mozilla.org/en-US/docs/Web/JavaScript/Reference/Global_Objects/String#escape_sequence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6.xml"/><Relationship Id="rId4" Type="http://schemas.openxmlformats.org/officeDocument/2006/relationships/hyperlink" Target="https://blog.kevinchisholm.com/javascript/difference-between-object-literal-and-instance-object/"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6.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6.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6.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6.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6.xml"/></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6.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6.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6.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developer.mozilla.org/en-US/docs/Web/JavaScript/Reference/Global_Objects" TargetMode="Externa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6.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644599" y="2503946"/>
            <a:ext cx="3347773" cy="1641764"/>
          </a:xfrm>
        </p:spPr>
        <p:txBody>
          <a:bodyPr/>
          <a:lstStyle/>
          <a:p>
            <a:pPr algn="ctr"/>
            <a:r>
              <a:rPr lang="en-US" sz="9600" dirty="0">
                <a:latin typeface="Courier New" panose="02070309020205020404" pitchFamily="49" charset="0"/>
                <a:cs typeface="Courier New" panose="02070309020205020404" pitchFamily="49" charset="0"/>
              </a:rPr>
              <a:t>JS</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69" y="1419828"/>
            <a:ext cx="2700531" cy="3810000"/>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96231"/>
            <a:ext cx="11167872" cy="3293209"/>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We can also declare multiple variables in one line which might seem shorter, but we don’t recommend it. For the sake of better readability, please use a single line per variable:</a:t>
            </a:r>
          </a:p>
          <a:p>
            <a:pPr rtl="0">
              <a:spcBef>
                <a:spcPts val="0"/>
              </a:spcBef>
              <a:spcAft>
                <a:spcPts val="800"/>
              </a:spcAft>
            </a:pPr>
            <a:endParaRPr lang="en-US" sz="1600" b="0" dirty="0">
              <a:effectLst/>
            </a:endParaRPr>
          </a:p>
          <a:p>
            <a:pPr rtl="0">
              <a:spcBef>
                <a:spcPts val="1200"/>
              </a:spcBef>
              <a:spcAft>
                <a:spcPts val="800"/>
              </a:spcAft>
            </a:pPr>
            <a:r>
              <a:rPr lang="en-US" sz="1800" b="0" i="0" u="none" strike="noStrike" dirty="0">
                <a:solidFill>
                  <a:srgbClr val="000000"/>
                </a:solidFill>
                <a:effectLst/>
                <a:latin typeface="Calibri" panose="020F0502020204030204" pitchFamily="34" charset="0"/>
              </a:rPr>
              <a:t>The multiline variant is a bit longer, but easier to read:</a:t>
            </a:r>
            <a:endParaRPr lang="en-US" sz="1600" b="0" dirty="0">
              <a:effectLst/>
            </a:endParaRPr>
          </a:p>
          <a:p>
            <a:br>
              <a:rPr lang="en-US" sz="1600" dirty="0"/>
            </a:br>
            <a:endParaRPr lang="en-US" sz="1600" dirty="0"/>
          </a:p>
          <a:p>
            <a:endParaRPr lang="en-US" sz="1600" b="0" dirty="0">
              <a:effectLst/>
            </a:endParaRPr>
          </a:p>
          <a:p>
            <a:pPr>
              <a:spcBef>
                <a:spcPts val="1200"/>
              </a:spcBef>
            </a:pPr>
            <a:r>
              <a:rPr lang="en-US" sz="1800" b="0" i="0" u="none" strike="noStrike" dirty="0">
                <a:solidFill>
                  <a:srgbClr val="000000"/>
                </a:solidFill>
                <a:effectLst/>
                <a:latin typeface="Calibri" panose="020F0502020204030204" pitchFamily="34" charset="0"/>
              </a:rPr>
              <a:t>Some people also define multiple variables in these multiline styles:</a:t>
            </a:r>
            <a:endParaRPr lang="en-US" sz="1600" b="0" i="0" u="none" strike="noStrike" dirty="0">
              <a:solidFill>
                <a:srgbClr val="000000"/>
              </a:solidFill>
              <a:effectLst/>
              <a:latin typeface="Calibri" panose="020F0502020204030204" pitchFamily="34" charset="0"/>
            </a:endParaRPr>
          </a:p>
          <a:p>
            <a:endParaRPr lang="en-US" sz="1600" b="0" dirty="0">
              <a:effectLst/>
            </a:endParaRPr>
          </a:p>
          <a:p>
            <a:endParaRPr lang="en-US" sz="16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E8542A8-4898-AA49-C93D-5C5F5321BA4C}"/>
              </a:ext>
            </a:extLst>
          </p:cNvPr>
          <p:cNvPicPr>
            <a:picLocks noChangeAspect="1"/>
          </p:cNvPicPr>
          <p:nvPr/>
        </p:nvPicPr>
        <p:blipFill>
          <a:blip r:embed="rId2"/>
          <a:stretch>
            <a:fillRect/>
          </a:stretch>
        </p:blipFill>
        <p:spPr>
          <a:xfrm>
            <a:off x="595007" y="3057525"/>
            <a:ext cx="4324350" cy="371475"/>
          </a:xfrm>
          <a:prstGeom prst="rect">
            <a:avLst/>
          </a:prstGeom>
        </p:spPr>
      </p:pic>
      <p:pic>
        <p:nvPicPr>
          <p:cNvPr id="10" name="Picture 9">
            <a:extLst>
              <a:ext uri="{FF2B5EF4-FFF2-40B4-BE49-F238E27FC236}">
                <a16:creationId xmlns:a16="http://schemas.microsoft.com/office/drawing/2014/main" id="{2FBC9B56-16A9-526A-45A4-7399E7B406FF}"/>
              </a:ext>
            </a:extLst>
          </p:cNvPr>
          <p:cNvPicPr>
            <a:picLocks noChangeAspect="1"/>
          </p:cNvPicPr>
          <p:nvPr/>
        </p:nvPicPr>
        <p:blipFill>
          <a:blip r:embed="rId3"/>
          <a:stretch>
            <a:fillRect/>
          </a:stretch>
        </p:blipFill>
        <p:spPr>
          <a:xfrm>
            <a:off x="595007" y="3866494"/>
            <a:ext cx="2057400" cy="752475"/>
          </a:xfrm>
          <a:prstGeom prst="rect">
            <a:avLst/>
          </a:prstGeom>
        </p:spPr>
      </p:pic>
      <p:pic>
        <p:nvPicPr>
          <p:cNvPr id="13" name="Picture 12">
            <a:extLst>
              <a:ext uri="{FF2B5EF4-FFF2-40B4-BE49-F238E27FC236}">
                <a16:creationId xmlns:a16="http://schemas.microsoft.com/office/drawing/2014/main" id="{96BB0125-CCAD-D90D-40CB-EAE9E92D3CF9}"/>
              </a:ext>
            </a:extLst>
          </p:cNvPr>
          <p:cNvPicPr>
            <a:picLocks noChangeAspect="1"/>
          </p:cNvPicPr>
          <p:nvPr/>
        </p:nvPicPr>
        <p:blipFill>
          <a:blip r:embed="rId4"/>
          <a:stretch>
            <a:fillRect/>
          </a:stretch>
        </p:blipFill>
        <p:spPr>
          <a:xfrm>
            <a:off x="595007" y="5154269"/>
            <a:ext cx="1695450" cy="752475"/>
          </a:xfrm>
          <a:prstGeom prst="rect">
            <a:avLst/>
          </a:prstGeom>
        </p:spPr>
      </p:pic>
      <p:pic>
        <p:nvPicPr>
          <p:cNvPr id="17" name="Picture 16">
            <a:extLst>
              <a:ext uri="{FF2B5EF4-FFF2-40B4-BE49-F238E27FC236}">
                <a16:creationId xmlns:a16="http://schemas.microsoft.com/office/drawing/2014/main" id="{B69BCF41-B88D-D270-EAC5-341AE4B0C8A0}"/>
              </a:ext>
            </a:extLst>
          </p:cNvPr>
          <p:cNvPicPr>
            <a:picLocks noChangeAspect="1"/>
          </p:cNvPicPr>
          <p:nvPr/>
        </p:nvPicPr>
        <p:blipFill>
          <a:blip r:embed="rId5"/>
          <a:stretch>
            <a:fillRect/>
          </a:stretch>
        </p:blipFill>
        <p:spPr>
          <a:xfrm>
            <a:off x="2757182" y="5154269"/>
            <a:ext cx="1755775" cy="752475"/>
          </a:xfrm>
          <a:prstGeom prst="rect">
            <a:avLst/>
          </a:prstGeom>
        </p:spPr>
      </p:pic>
    </p:spTree>
    <p:extLst>
      <p:ext uri="{BB962C8B-B14F-4D97-AF65-F5344CB8AC3E}">
        <p14:creationId xmlns:p14="http://schemas.microsoft.com/office/powerpoint/2010/main" val="1394422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923330"/>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We can easily grasp the concept of a “variable” if we imagine it as a “box” for data, with a uniquely-named sticker on it. For instance, the variable message can be imagined as a box labeled "message" with a paper on which "Hello!" is written on it. We can put any value in the box and we can also change it as many times as we want:</a:t>
            </a:r>
            <a:endParaRPr lang="en-US" dirty="0"/>
          </a:p>
        </p:txBody>
      </p:sp>
      <p:pic>
        <p:nvPicPr>
          <p:cNvPr id="6" name="Picture 5">
            <a:extLst>
              <a:ext uri="{FF2B5EF4-FFF2-40B4-BE49-F238E27FC236}">
                <a16:creationId xmlns:a16="http://schemas.microsoft.com/office/drawing/2014/main" id="{77ED5BDD-8B3A-814D-7B72-582B3C5B3E14}"/>
              </a:ext>
            </a:extLst>
          </p:cNvPr>
          <p:cNvPicPr>
            <a:picLocks noChangeAspect="1"/>
          </p:cNvPicPr>
          <p:nvPr/>
        </p:nvPicPr>
        <p:blipFill>
          <a:blip r:embed="rId2"/>
          <a:stretch>
            <a:fillRect/>
          </a:stretch>
        </p:blipFill>
        <p:spPr>
          <a:xfrm>
            <a:off x="552276" y="3578734"/>
            <a:ext cx="3352800" cy="1076325"/>
          </a:xfrm>
          <a:prstGeom prst="rect">
            <a:avLst/>
          </a:prstGeom>
        </p:spPr>
      </p:pic>
      <p:sp>
        <p:nvSpPr>
          <p:cNvPr id="14" name="TextBox 13">
            <a:extLst>
              <a:ext uri="{FF2B5EF4-FFF2-40B4-BE49-F238E27FC236}">
                <a16:creationId xmlns:a16="http://schemas.microsoft.com/office/drawing/2014/main" id="{74B780CB-AA1A-DBDE-AD97-BFDBB3368684}"/>
              </a:ext>
            </a:extLst>
          </p:cNvPr>
          <p:cNvSpPr txBox="1"/>
          <p:nvPr/>
        </p:nvSpPr>
        <p:spPr>
          <a:xfrm>
            <a:off x="4290060" y="3793730"/>
            <a:ext cx="6094602"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When the value is changed, the old data is removed from the variable.</a:t>
            </a:r>
            <a:endParaRPr lang="en-US" dirty="0"/>
          </a:p>
        </p:txBody>
      </p:sp>
      <p:pic>
        <p:nvPicPr>
          <p:cNvPr id="12" name="Picture 11">
            <a:extLst>
              <a:ext uri="{FF2B5EF4-FFF2-40B4-BE49-F238E27FC236}">
                <a16:creationId xmlns:a16="http://schemas.microsoft.com/office/drawing/2014/main" id="{90166B17-2696-BC8F-305E-875A62085CF9}"/>
              </a:ext>
            </a:extLst>
          </p:cNvPr>
          <p:cNvPicPr>
            <a:picLocks noChangeAspect="1"/>
          </p:cNvPicPr>
          <p:nvPr/>
        </p:nvPicPr>
        <p:blipFill>
          <a:blip r:embed="rId3"/>
          <a:stretch>
            <a:fillRect/>
          </a:stretch>
        </p:blipFill>
        <p:spPr>
          <a:xfrm>
            <a:off x="552275" y="4924337"/>
            <a:ext cx="3352799" cy="1738202"/>
          </a:xfrm>
          <a:prstGeom prst="rect">
            <a:avLst/>
          </a:prstGeom>
        </p:spPr>
      </p:pic>
      <p:sp>
        <p:nvSpPr>
          <p:cNvPr id="18" name="TextBox 17">
            <a:extLst>
              <a:ext uri="{FF2B5EF4-FFF2-40B4-BE49-F238E27FC236}">
                <a16:creationId xmlns:a16="http://schemas.microsoft.com/office/drawing/2014/main" id="{B8A26689-1F28-8724-91ED-1C7E14B4992D}"/>
              </a:ext>
            </a:extLst>
          </p:cNvPr>
          <p:cNvSpPr txBox="1"/>
          <p:nvPr/>
        </p:nvSpPr>
        <p:spPr>
          <a:xfrm>
            <a:off x="4290060" y="5470272"/>
            <a:ext cx="6094602"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We can also declare two variables and copy data from one into the other.</a:t>
            </a:r>
            <a:endParaRPr lang="en-US" dirty="0"/>
          </a:p>
        </p:txBody>
      </p:sp>
    </p:spTree>
    <p:extLst>
      <p:ext uri="{BB962C8B-B14F-4D97-AF65-F5344CB8AC3E}">
        <p14:creationId xmlns:p14="http://schemas.microsoft.com/office/powerpoint/2010/main" val="2703594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 - naming</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1554272"/>
          </a:xfrm>
          <a:prstGeom prst="rect">
            <a:avLst/>
          </a:prstGeom>
          <a:noFill/>
        </p:spPr>
        <p:txBody>
          <a:bodyPr wrap="square">
            <a:spAutoFit/>
          </a:bodyPr>
          <a:lstStyle/>
          <a:p>
            <a:pPr>
              <a:spcAft>
                <a:spcPts val="600"/>
              </a:spcAft>
            </a:pPr>
            <a:r>
              <a:rPr lang="en-US" sz="1800" b="0" i="0" u="none" strike="noStrike" dirty="0">
                <a:solidFill>
                  <a:srgbClr val="000000"/>
                </a:solidFill>
                <a:effectLst/>
                <a:latin typeface="Calibri" panose="020F0502020204030204" pitchFamily="34" charset="0"/>
              </a:rPr>
              <a:t>There are two limitations on variable names in JavaScript:</a:t>
            </a:r>
          </a:p>
          <a:p>
            <a:pPr marL="342900" indent="-342900">
              <a:buFont typeface="+mj-lt"/>
              <a:buAutoNum type="arabicPeriod"/>
            </a:pPr>
            <a:r>
              <a:rPr lang="en-US" sz="1800" b="0" i="0" u="none" strike="noStrike" dirty="0">
                <a:solidFill>
                  <a:srgbClr val="000000"/>
                </a:solidFill>
                <a:effectLst/>
                <a:latin typeface="Calibri" panose="020F0502020204030204" pitchFamily="34" charset="0"/>
              </a:rPr>
              <a:t>The name must contain only letters, digits, or the symbols $ and _</a:t>
            </a:r>
          </a:p>
          <a:p>
            <a:pPr marL="342900" indent="-342900">
              <a:buFont typeface="+mj-lt"/>
              <a:buAutoNum type="arabicPeriod"/>
            </a:pPr>
            <a:r>
              <a:rPr lang="en-US" sz="1800" b="0" i="0" u="none" strike="noStrike" dirty="0">
                <a:solidFill>
                  <a:srgbClr val="000000"/>
                </a:solidFill>
                <a:effectLst/>
                <a:latin typeface="Calibri" panose="020F0502020204030204" pitchFamily="34" charset="0"/>
              </a:rPr>
              <a:t>The first character must not be a digit.</a:t>
            </a:r>
          </a:p>
          <a:p>
            <a:endParaRPr lang="en-US" dirty="0">
              <a:solidFill>
                <a:srgbClr val="000000"/>
              </a:solidFill>
              <a:latin typeface="Calibri" panose="020F0502020204030204" pitchFamily="34" charset="0"/>
            </a:endParaRPr>
          </a:p>
          <a:p>
            <a:r>
              <a:rPr lang="en-US" dirty="0">
                <a:solidFill>
                  <a:srgbClr val="000000"/>
                </a:solidFill>
                <a:latin typeface="Calibri" panose="020F0502020204030204" pitchFamily="34" charset="0"/>
              </a:rPr>
              <a:t>Examples of valid names:</a:t>
            </a:r>
          </a:p>
        </p:txBody>
      </p:sp>
      <p:pic>
        <p:nvPicPr>
          <p:cNvPr id="3" name="Picture 2">
            <a:extLst>
              <a:ext uri="{FF2B5EF4-FFF2-40B4-BE49-F238E27FC236}">
                <a16:creationId xmlns:a16="http://schemas.microsoft.com/office/drawing/2014/main" id="{5C8C87F4-0EC2-2AEA-1BD7-A0F2C033CF73}"/>
              </a:ext>
            </a:extLst>
          </p:cNvPr>
          <p:cNvPicPr>
            <a:picLocks noChangeAspect="1"/>
          </p:cNvPicPr>
          <p:nvPr/>
        </p:nvPicPr>
        <p:blipFill>
          <a:blip r:embed="rId2"/>
          <a:stretch>
            <a:fillRect/>
          </a:stretch>
        </p:blipFill>
        <p:spPr>
          <a:xfrm>
            <a:off x="543012" y="4028323"/>
            <a:ext cx="1671681" cy="759855"/>
          </a:xfrm>
          <a:prstGeom prst="rect">
            <a:avLst/>
          </a:prstGeom>
        </p:spPr>
      </p:pic>
      <p:sp>
        <p:nvSpPr>
          <p:cNvPr id="11" name="TextBox 10">
            <a:extLst>
              <a:ext uri="{FF2B5EF4-FFF2-40B4-BE49-F238E27FC236}">
                <a16:creationId xmlns:a16="http://schemas.microsoft.com/office/drawing/2014/main" id="{EEEEBC7B-2A64-19E7-958C-592C5F4D2DA6}"/>
              </a:ext>
            </a:extLst>
          </p:cNvPr>
          <p:cNvSpPr txBox="1"/>
          <p:nvPr/>
        </p:nvSpPr>
        <p:spPr>
          <a:xfrm>
            <a:off x="462794" y="4981424"/>
            <a:ext cx="11266412"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When the name contains multiple words, camelCase is commonly used. That is: words go one after another, each word except first starting with a capital letter: </a:t>
            </a:r>
            <a:r>
              <a:rPr lang="en-US" sz="1800" b="0" i="1" u="none" strike="noStrike" dirty="0">
                <a:solidFill>
                  <a:srgbClr val="000000"/>
                </a:solidFill>
                <a:effectLst/>
                <a:latin typeface="Calibri" panose="020F0502020204030204" pitchFamily="34" charset="0"/>
              </a:rPr>
              <a:t>myVeryLongName</a:t>
            </a:r>
            <a:r>
              <a:rPr lang="en-US" sz="1800" b="0" i="0" u="none" strike="noStrike"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373961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 - naming</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dollar sign '$' and the underscore '_' can also be used in names. They are regular symbols, just like letters, without any special meaning. So these names are valid:</a:t>
            </a:r>
            <a:endParaRPr lang="en-US" b="0" dirty="0">
              <a:effectLst/>
            </a:endParaRPr>
          </a:p>
        </p:txBody>
      </p:sp>
      <p:pic>
        <p:nvPicPr>
          <p:cNvPr id="5" name="Picture 4">
            <a:extLst>
              <a:ext uri="{FF2B5EF4-FFF2-40B4-BE49-F238E27FC236}">
                <a16:creationId xmlns:a16="http://schemas.microsoft.com/office/drawing/2014/main" id="{816974A0-22A3-3850-497F-7283F12906FE}"/>
              </a:ext>
            </a:extLst>
          </p:cNvPr>
          <p:cNvPicPr>
            <a:picLocks noChangeAspect="1"/>
          </p:cNvPicPr>
          <p:nvPr/>
        </p:nvPicPr>
        <p:blipFill>
          <a:blip r:embed="rId2"/>
          <a:stretch>
            <a:fillRect/>
          </a:stretch>
        </p:blipFill>
        <p:spPr>
          <a:xfrm>
            <a:off x="542138" y="3151842"/>
            <a:ext cx="4648200" cy="809625"/>
          </a:xfrm>
          <a:prstGeom prst="rect">
            <a:avLst/>
          </a:prstGeom>
        </p:spPr>
      </p:pic>
      <p:sp>
        <p:nvSpPr>
          <p:cNvPr id="10" name="TextBox 9">
            <a:extLst>
              <a:ext uri="{FF2B5EF4-FFF2-40B4-BE49-F238E27FC236}">
                <a16:creationId xmlns:a16="http://schemas.microsoft.com/office/drawing/2014/main" id="{FE4A1936-2EA9-71F4-364D-172432ADBB93}"/>
              </a:ext>
            </a:extLst>
          </p:cNvPr>
          <p:cNvSpPr txBox="1"/>
          <p:nvPr/>
        </p:nvSpPr>
        <p:spPr>
          <a:xfrm>
            <a:off x="462794" y="4210040"/>
            <a:ext cx="609460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Examples of incorrect variable names:</a:t>
            </a:r>
            <a:endParaRPr lang="en-US" b="0" dirty="0">
              <a:effectLst/>
            </a:endParaRPr>
          </a:p>
        </p:txBody>
      </p:sp>
      <p:pic>
        <p:nvPicPr>
          <p:cNvPr id="8" name="Picture 7">
            <a:extLst>
              <a:ext uri="{FF2B5EF4-FFF2-40B4-BE49-F238E27FC236}">
                <a16:creationId xmlns:a16="http://schemas.microsoft.com/office/drawing/2014/main" id="{7E24CD54-E4DB-DE9F-DDA4-F7E8F8FEA624}"/>
              </a:ext>
            </a:extLst>
          </p:cNvPr>
          <p:cNvPicPr>
            <a:picLocks noChangeAspect="1"/>
          </p:cNvPicPr>
          <p:nvPr/>
        </p:nvPicPr>
        <p:blipFill>
          <a:blip r:embed="rId3"/>
          <a:stretch>
            <a:fillRect/>
          </a:stretch>
        </p:blipFill>
        <p:spPr>
          <a:xfrm>
            <a:off x="542138" y="4581697"/>
            <a:ext cx="5000625" cy="581025"/>
          </a:xfrm>
          <a:prstGeom prst="rect">
            <a:avLst/>
          </a:prstGeom>
        </p:spPr>
      </p:pic>
      <p:sp>
        <p:nvSpPr>
          <p:cNvPr id="13" name="TextBox 12">
            <a:extLst>
              <a:ext uri="{FF2B5EF4-FFF2-40B4-BE49-F238E27FC236}">
                <a16:creationId xmlns:a16="http://schemas.microsoft.com/office/drawing/2014/main" id="{85527A34-1BC3-A175-8505-07E35EC2F51F}"/>
              </a:ext>
            </a:extLst>
          </p:cNvPr>
          <p:cNvSpPr txBox="1"/>
          <p:nvPr/>
        </p:nvSpPr>
        <p:spPr>
          <a:xfrm>
            <a:off x="462794" y="5543619"/>
            <a:ext cx="6094602" cy="923330"/>
          </a:xfrm>
          <a:prstGeom prst="rect">
            <a:avLst/>
          </a:prstGeom>
          <a:noFill/>
        </p:spPr>
        <p:txBody>
          <a:bodyPr wrap="square">
            <a:spAutoFit/>
          </a:bodyPr>
          <a:lstStyle/>
          <a:p>
            <a:r>
              <a:rPr lang="en-US" b="0" i="0" dirty="0">
                <a:solidFill>
                  <a:srgbClr val="FF0000"/>
                </a:solidFill>
                <a:effectLst/>
                <a:latin typeface="arial" panose="020B0604020202020204" pitchFamily="34" charset="0"/>
              </a:rPr>
              <a:t>⚠</a:t>
            </a:r>
            <a:r>
              <a:rPr lang="en-US" sz="1800" b="1" i="0" u="none" strike="noStrike" dirty="0">
                <a:solidFill>
                  <a:srgbClr val="FF0000"/>
                </a:solidFill>
                <a:effectLst/>
                <a:latin typeface="Calibri" panose="020F0502020204030204" pitchFamily="34" charset="0"/>
              </a:rPr>
              <a:t> Important note: </a:t>
            </a:r>
            <a:r>
              <a:rPr lang="en-US" sz="1800" b="0" i="0" u="none" strike="noStrike" dirty="0">
                <a:solidFill>
                  <a:srgbClr val="000000"/>
                </a:solidFill>
                <a:effectLst/>
                <a:latin typeface="Calibri" panose="020F0502020204030204" pitchFamily="34" charset="0"/>
              </a:rPr>
              <a:t>Variables are case-sensitive, so variables named </a:t>
            </a:r>
            <a:r>
              <a:rPr lang="en-US" sz="1800" b="1" i="1" u="none" strike="noStrike" dirty="0">
                <a:solidFill>
                  <a:srgbClr val="000000"/>
                </a:solidFill>
                <a:effectLst/>
                <a:latin typeface="Calibri" panose="020F0502020204030204" pitchFamily="34" charset="0"/>
              </a:rPr>
              <a:t>chocolate</a:t>
            </a:r>
            <a:r>
              <a:rPr lang="en-US" sz="1800" b="0" i="1"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and </a:t>
            </a:r>
            <a:r>
              <a:rPr lang="en-US" sz="1800" b="1" i="1" u="none" strike="noStrike" dirty="0">
                <a:solidFill>
                  <a:srgbClr val="000000"/>
                </a:solidFill>
                <a:effectLst/>
                <a:latin typeface="Calibri" panose="020F0502020204030204" pitchFamily="34" charset="0"/>
              </a:rPr>
              <a:t>CHOCOLATE</a:t>
            </a:r>
            <a:r>
              <a:rPr lang="en-US" sz="1800" b="0" i="1"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and </a:t>
            </a:r>
            <a:r>
              <a:rPr lang="en-US" sz="1800" b="1" i="1" u="none" strike="noStrike" dirty="0">
                <a:solidFill>
                  <a:srgbClr val="000000"/>
                </a:solidFill>
                <a:effectLst/>
                <a:latin typeface="Calibri" panose="020F0502020204030204" pitchFamily="34" charset="0"/>
              </a:rPr>
              <a:t>cHocOlAtE</a:t>
            </a:r>
            <a:r>
              <a:rPr lang="en-US" sz="1800" b="0" i="1"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are not the same.</a:t>
            </a:r>
            <a:endParaRPr lang="en-US" dirty="0"/>
          </a:p>
        </p:txBody>
      </p:sp>
    </p:spTree>
    <p:extLst>
      <p:ext uri="{BB962C8B-B14F-4D97-AF65-F5344CB8AC3E}">
        <p14:creationId xmlns:p14="http://schemas.microsoft.com/office/powerpoint/2010/main" val="3062372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 - naming</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Non-Latin letters are allowed, but not recommended. It is possible to use any language, including Cyrillic letters or even hieroglyphs, like this:</a:t>
            </a:r>
            <a:endParaRPr lang="en-US" b="0" dirty="0">
              <a:effectLst/>
            </a:endParaRPr>
          </a:p>
        </p:txBody>
      </p:sp>
      <p:sp>
        <p:nvSpPr>
          <p:cNvPr id="10" name="TextBox 9">
            <a:extLst>
              <a:ext uri="{FF2B5EF4-FFF2-40B4-BE49-F238E27FC236}">
                <a16:creationId xmlns:a16="http://schemas.microsoft.com/office/drawing/2014/main" id="{FE4A1936-2EA9-71F4-364D-172432ADBB93}"/>
              </a:ext>
            </a:extLst>
          </p:cNvPr>
          <p:cNvSpPr txBox="1"/>
          <p:nvPr/>
        </p:nvSpPr>
        <p:spPr>
          <a:xfrm>
            <a:off x="462793" y="4454232"/>
            <a:ext cx="11266411" cy="92333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Technically, there is no error here. Such names are allowed, but there is an international convention to use English in variable names. Even if we’re writing a small script, it may have a long life ahead. People from other countries may need to read it some time.</a:t>
            </a:r>
            <a:endParaRPr lang="en-US" b="0" dirty="0">
              <a:effectLst/>
            </a:endParaRPr>
          </a:p>
        </p:txBody>
      </p:sp>
      <p:pic>
        <p:nvPicPr>
          <p:cNvPr id="3" name="Picture 2">
            <a:extLst>
              <a:ext uri="{FF2B5EF4-FFF2-40B4-BE49-F238E27FC236}">
                <a16:creationId xmlns:a16="http://schemas.microsoft.com/office/drawing/2014/main" id="{6ACA8445-3EF4-CBB8-F224-8CCD0846EB05}"/>
              </a:ext>
            </a:extLst>
          </p:cNvPr>
          <p:cNvPicPr>
            <a:picLocks noChangeAspect="1"/>
          </p:cNvPicPr>
          <p:nvPr/>
        </p:nvPicPr>
        <p:blipFill>
          <a:blip r:embed="rId2"/>
          <a:stretch>
            <a:fillRect/>
          </a:stretch>
        </p:blipFill>
        <p:spPr>
          <a:xfrm>
            <a:off x="542137" y="3274882"/>
            <a:ext cx="2766863" cy="1020281"/>
          </a:xfrm>
          <a:prstGeom prst="rect">
            <a:avLst/>
          </a:prstGeom>
        </p:spPr>
      </p:pic>
    </p:spTree>
    <p:extLst>
      <p:ext uri="{BB962C8B-B14F-4D97-AF65-F5344CB8AC3E}">
        <p14:creationId xmlns:p14="http://schemas.microsoft.com/office/powerpoint/2010/main" val="2815505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 - naming</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 is a </a:t>
            </a:r>
            <a:r>
              <a:rPr lang="en-US" sz="1800" b="0" i="0" u="sng" strike="noStrike" dirty="0">
                <a:solidFill>
                  <a:srgbClr val="1155CC"/>
                </a:solidFill>
                <a:effectLst/>
                <a:latin typeface="Calibri" panose="020F0502020204030204" pitchFamily="34" charset="0"/>
                <a:hlinkClick r:id="rId2"/>
              </a:rPr>
              <a:t>list of reserved words</a:t>
            </a:r>
            <a:r>
              <a:rPr lang="en-US" sz="1800" b="0" i="0" u="none" strike="noStrike" dirty="0">
                <a:solidFill>
                  <a:srgbClr val="000000"/>
                </a:solidFill>
                <a:effectLst/>
                <a:latin typeface="Calibri" panose="020F0502020204030204" pitchFamily="34" charset="0"/>
              </a:rPr>
              <a:t>, which cannot be used as variable names because they are used by the language itself. For example: </a:t>
            </a:r>
            <a:r>
              <a:rPr lang="en-US" sz="1800" b="0" i="1" u="none" strike="noStrike" dirty="0">
                <a:solidFill>
                  <a:srgbClr val="000000"/>
                </a:solidFill>
                <a:effectLst/>
                <a:latin typeface="Calibri" panose="020F0502020204030204" pitchFamily="34" charset="0"/>
              </a:rPr>
              <a:t>var, let, class, return, </a:t>
            </a:r>
            <a:r>
              <a:rPr lang="en-US" sz="1800" b="0" i="0" u="none" strike="noStrike" dirty="0">
                <a:solidFill>
                  <a:srgbClr val="000000"/>
                </a:solidFill>
                <a:effectLst/>
                <a:latin typeface="Calibri" panose="020F0502020204030204" pitchFamily="34" charset="0"/>
              </a:rPr>
              <a:t>and</a:t>
            </a:r>
            <a:r>
              <a:rPr lang="en-US" sz="1800" b="0" i="1" u="none" strike="noStrike" dirty="0">
                <a:solidFill>
                  <a:srgbClr val="000000"/>
                </a:solidFill>
                <a:effectLst/>
                <a:latin typeface="Calibri" panose="020F0502020204030204" pitchFamily="34" charset="0"/>
              </a:rPr>
              <a:t> function</a:t>
            </a:r>
            <a:r>
              <a:rPr lang="en-US" sz="1800" b="0" i="0" u="none" strike="noStrike" dirty="0">
                <a:solidFill>
                  <a:srgbClr val="000000"/>
                </a:solidFill>
                <a:effectLst/>
                <a:latin typeface="Calibri" panose="020F0502020204030204" pitchFamily="34" charset="0"/>
              </a:rPr>
              <a:t> are reserved. The code below gives a syntax error:</a:t>
            </a:r>
            <a:endParaRPr lang="en-US" b="0" dirty="0">
              <a:effectLst/>
            </a:endParaRPr>
          </a:p>
        </p:txBody>
      </p:sp>
      <p:pic>
        <p:nvPicPr>
          <p:cNvPr id="3" name="Picture 2">
            <a:extLst>
              <a:ext uri="{FF2B5EF4-FFF2-40B4-BE49-F238E27FC236}">
                <a16:creationId xmlns:a16="http://schemas.microsoft.com/office/drawing/2014/main" id="{6ACA8445-3EF4-CBB8-F224-8CCD0846EB05}"/>
              </a:ext>
            </a:extLst>
          </p:cNvPr>
          <p:cNvPicPr>
            <a:picLocks noChangeAspect="1"/>
          </p:cNvPicPr>
          <p:nvPr/>
        </p:nvPicPr>
        <p:blipFill>
          <a:blip r:embed="rId3"/>
          <a:srcRect/>
          <a:stretch/>
        </p:blipFill>
        <p:spPr>
          <a:xfrm>
            <a:off x="542136" y="3429000"/>
            <a:ext cx="8717183" cy="950053"/>
          </a:xfrm>
          <a:prstGeom prst="rect">
            <a:avLst/>
          </a:prstGeom>
        </p:spPr>
      </p:pic>
    </p:spTree>
    <p:extLst>
      <p:ext uri="{BB962C8B-B14F-4D97-AF65-F5344CB8AC3E}">
        <p14:creationId xmlns:p14="http://schemas.microsoft.com/office/powerpoint/2010/main" val="1954801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3215780" y="1021080"/>
            <a:ext cx="5760440" cy="499872"/>
          </a:xfrm>
        </p:spPr>
        <p:txBody>
          <a:bodyPr>
            <a:noAutofit/>
          </a:bodyPr>
          <a:lstStyle/>
          <a:p>
            <a:pPr algn="ctr"/>
            <a:r>
              <a:rPr lang="en-US" sz="2800" dirty="0">
                <a:solidFill>
                  <a:schemeClr val="accent2"/>
                </a:solidFill>
              </a:rPr>
              <a:t>Variables - constants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To declare a constant (unchanging) variable, use </a:t>
            </a:r>
            <a:r>
              <a:rPr lang="en-US" sz="1800" b="1" i="0" u="none" strike="noStrike" dirty="0">
                <a:solidFill>
                  <a:srgbClr val="000000"/>
                </a:solidFill>
                <a:effectLst/>
                <a:latin typeface="Calibri" panose="020F0502020204030204" pitchFamily="34" charset="0"/>
              </a:rPr>
              <a:t>const</a:t>
            </a:r>
            <a:r>
              <a:rPr lang="en-US" sz="1800" b="0" i="0" u="none" strike="noStrike" dirty="0">
                <a:solidFill>
                  <a:srgbClr val="000000"/>
                </a:solidFill>
                <a:effectLst/>
                <a:latin typeface="Calibri" panose="020F0502020204030204" pitchFamily="34" charset="0"/>
              </a:rPr>
              <a:t> instead of </a:t>
            </a:r>
            <a:r>
              <a:rPr lang="en-US" sz="1800" b="1" i="0" u="none" strike="noStrike" dirty="0">
                <a:solidFill>
                  <a:srgbClr val="000000"/>
                </a:solidFill>
                <a:effectLst/>
                <a:latin typeface="Calibri" panose="020F0502020204030204" pitchFamily="34" charset="0"/>
              </a:rPr>
              <a:t>let</a:t>
            </a:r>
            <a:r>
              <a:rPr lang="en-US" sz="1800" b="0" i="0" u="none" strike="noStrike" dirty="0">
                <a:solidFill>
                  <a:srgbClr val="000000"/>
                </a:solidFill>
                <a:effectLst/>
                <a:latin typeface="Calibri" panose="020F0502020204030204" pitchFamily="34" charset="0"/>
              </a:rPr>
              <a:t>:</a:t>
            </a:r>
            <a:endParaRPr lang="en-US" b="0" dirty="0">
              <a:effectLst/>
            </a:endParaRPr>
          </a:p>
        </p:txBody>
      </p:sp>
      <p:pic>
        <p:nvPicPr>
          <p:cNvPr id="5" name="Picture 4">
            <a:extLst>
              <a:ext uri="{FF2B5EF4-FFF2-40B4-BE49-F238E27FC236}">
                <a16:creationId xmlns:a16="http://schemas.microsoft.com/office/drawing/2014/main" id="{9E2545C7-5129-D810-D401-9170FE6DB355}"/>
              </a:ext>
            </a:extLst>
          </p:cNvPr>
          <p:cNvPicPr>
            <a:picLocks noChangeAspect="1"/>
          </p:cNvPicPr>
          <p:nvPr/>
        </p:nvPicPr>
        <p:blipFill>
          <a:blip r:embed="rId2"/>
          <a:stretch>
            <a:fillRect/>
          </a:stretch>
        </p:blipFill>
        <p:spPr>
          <a:xfrm>
            <a:off x="7139948" y="2490959"/>
            <a:ext cx="2962275" cy="352425"/>
          </a:xfrm>
          <a:prstGeom prst="rect">
            <a:avLst/>
          </a:prstGeom>
        </p:spPr>
      </p:pic>
      <p:sp>
        <p:nvSpPr>
          <p:cNvPr id="8" name="TextBox 7">
            <a:extLst>
              <a:ext uri="{FF2B5EF4-FFF2-40B4-BE49-F238E27FC236}">
                <a16:creationId xmlns:a16="http://schemas.microsoft.com/office/drawing/2014/main" id="{F05E6A87-BE99-15E5-7AB4-18BDE4B58E45}"/>
              </a:ext>
            </a:extLst>
          </p:cNvPr>
          <p:cNvSpPr txBox="1"/>
          <p:nvPr/>
        </p:nvSpPr>
        <p:spPr>
          <a:xfrm>
            <a:off x="462794" y="3429000"/>
            <a:ext cx="11266411"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Variables declared using const are called “constants”. They cannot be reassigned. An attempt to do so would cause an error:</a:t>
            </a:r>
            <a:endParaRPr lang="en-US" dirty="0"/>
          </a:p>
        </p:txBody>
      </p:sp>
      <p:pic>
        <p:nvPicPr>
          <p:cNvPr id="10" name="Picture 9">
            <a:extLst>
              <a:ext uri="{FF2B5EF4-FFF2-40B4-BE49-F238E27FC236}">
                <a16:creationId xmlns:a16="http://schemas.microsoft.com/office/drawing/2014/main" id="{40C1C67D-AA98-7F6F-FCDF-9178D8F25866}"/>
              </a:ext>
            </a:extLst>
          </p:cNvPr>
          <p:cNvPicPr>
            <a:picLocks noChangeAspect="1"/>
          </p:cNvPicPr>
          <p:nvPr/>
        </p:nvPicPr>
        <p:blipFill>
          <a:blip r:embed="rId3"/>
          <a:stretch>
            <a:fillRect/>
          </a:stretch>
        </p:blipFill>
        <p:spPr>
          <a:xfrm>
            <a:off x="538295" y="4119650"/>
            <a:ext cx="5895975" cy="581025"/>
          </a:xfrm>
          <a:prstGeom prst="rect">
            <a:avLst/>
          </a:prstGeom>
        </p:spPr>
      </p:pic>
      <p:sp>
        <p:nvSpPr>
          <p:cNvPr id="12" name="TextBox 11">
            <a:extLst>
              <a:ext uri="{FF2B5EF4-FFF2-40B4-BE49-F238E27FC236}">
                <a16:creationId xmlns:a16="http://schemas.microsoft.com/office/drawing/2014/main" id="{5D62B8B8-2BB6-870C-7886-1BE8D2380999}"/>
              </a:ext>
            </a:extLst>
          </p:cNvPr>
          <p:cNvSpPr txBox="1"/>
          <p:nvPr/>
        </p:nvSpPr>
        <p:spPr>
          <a:xfrm>
            <a:off x="462793" y="5289177"/>
            <a:ext cx="11266411"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When a programmer is sure that a variable will never change, they can declare it with const to guarantee and clearly communicate that fact to everyone.</a:t>
            </a:r>
            <a:endParaRPr lang="en-US" dirty="0"/>
          </a:p>
        </p:txBody>
      </p:sp>
    </p:spTree>
    <p:extLst>
      <p:ext uri="{BB962C8B-B14F-4D97-AF65-F5344CB8AC3E}">
        <p14:creationId xmlns:p14="http://schemas.microsoft.com/office/powerpoint/2010/main" val="1133655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Variables – uppercase constants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92333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 is a widespread practice to use constants as aliases for difficult-to-remember values that are </a:t>
            </a:r>
            <a:r>
              <a:rPr lang="en-US" sz="1800" b="1" i="0" u="none" strike="noStrike" dirty="0">
                <a:solidFill>
                  <a:srgbClr val="000000"/>
                </a:solidFill>
                <a:effectLst/>
                <a:latin typeface="Calibri" panose="020F0502020204030204" pitchFamily="34" charset="0"/>
              </a:rPr>
              <a:t>known prior to execution</a:t>
            </a:r>
            <a:r>
              <a:rPr lang="en-US" sz="1800" b="0" i="0" u="none" strike="noStrike" dirty="0">
                <a:solidFill>
                  <a:srgbClr val="000000"/>
                </a:solidFill>
                <a:effectLst/>
                <a:latin typeface="Calibri" panose="020F0502020204030204" pitchFamily="34" charset="0"/>
              </a:rPr>
              <a:t>. Such constants are named using capital letters and underscores. For instance, let’s make constants for colors in so-called “web” (hexadecimal) format:</a:t>
            </a:r>
            <a:endParaRPr lang="en-US" b="0" dirty="0">
              <a:effectLst/>
            </a:endParaRPr>
          </a:p>
        </p:txBody>
      </p:sp>
      <p:pic>
        <p:nvPicPr>
          <p:cNvPr id="7" name="Picture 6">
            <a:extLst>
              <a:ext uri="{FF2B5EF4-FFF2-40B4-BE49-F238E27FC236}">
                <a16:creationId xmlns:a16="http://schemas.microsoft.com/office/drawing/2014/main" id="{C3CD2544-DA1C-8DE7-AA0A-84C02723DED9}"/>
              </a:ext>
            </a:extLst>
          </p:cNvPr>
          <p:cNvPicPr>
            <a:picLocks noChangeAspect="1"/>
          </p:cNvPicPr>
          <p:nvPr/>
        </p:nvPicPr>
        <p:blipFill>
          <a:blip r:embed="rId2"/>
          <a:stretch>
            <a:fillRect/>
          </a:stretch>
        </p:blipFill>
        <p:spPr>
          <a:xfrm>
            <a:off x="538295" y="3641363"/>
            <a:ext cx="3874314" cy="2408357"/>
          </a:xfrm>
          <a:prstGeom prst="rect">
            <a:avLst/>
          </a:prstGeom>
        </p:spPr>
      </p:pic>
      <p:sp>
        <p:nvSpPr>
          <p:cNvPr id="15" name="TextBox 14">
            <a:extLst>
              <a:ext uri="{FF2B5EF4-FFF2-40B4-BE49-F238E27FC236}">
                <a16:creationId xmlns:a16="http://schemas.microsoft.com/office/drawing/2014/main" id="{6D1B7903-D7C9-3C81-0CD1-5F5BD4E92FC3}"/>
              </a:ext>
            </a:extLst>
          </p:cNvPr>
          <p:cNvSpPr txBox="1"/>
          <p:nvPr/>
        </p:nvSpPr>
        <p:spPr>
          <a:xfrm>
            <a:off x="4909657" y="3675990"/>
            <a:ext cx="6094602" cy="233910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Benefits:</a:t>
            </a:r>
            <a:endParaRPr lang="en-US" b="0" dirty="0">
              <a:effectLst/>
            </a:endParaRPr>
          </a:p>
          <a:p>
            <a:pPr marL="285750" indent="-285750" rtl="0">
              <a:spcBef>
                <a:spcPts val="0"/>
              </a:spcBef>
              <a:spcAft>
                <a:spcPts val="80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COLOR_ORANGE</a:t>
            </a:r>
            <a:r>
              <a:rPr lang="en-US" sz="1800" b="0" i="0" u="none" strike="noStrike" dirty="0">
                <a:solidFill>
                  <a:srgbClr val="000000"/>
                </a:solidFill>
                <a:effectLst/>
                <a:latin typeface="Calibri" panose="020F0502020204030204" pitchFamily="34" charset="0"/>
              </a:rPr>
              <a:t> is much easier to remember than </a:t>
            </a:r>
            <a:r>
              <a:rPr lang="en-US" sz="1800" b="1" i="0" u="none" strike="noStrike" dirty="0">
                <a:solidFill>
                  <a:srgbClr val="000000"/>
                </a:solidFill>
                <a:effectLst/>
                <a:latin typeface="Calibri" panose="020F0502020204030204" pitchFamily="34" charset="0"/>
              </a:rPr>
              <a:t>"#FF7F00"</a:t>
            </a:r>
            <a:r>
              <a:rPr lang="en-US" sz="1800" i="0" u="none" strike="noStrike" dirty="0">
                <a:solidFill>
                  <a:srgbClr val="000000"/>
                </a:solidFill>
                <a:effectLst/>
                <a:latin typeface="Calibri" panose="020F0502020204030204" pitchFamily="34" charset="0"/>
              </a:rPr>
              <a:t>.</a:t>
            </a:r>
            <a:endParaRPr lang="en-US" dirty="0">
              <a:effectLst/>
            </a:endParaRPr>
          </a:p>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It is much easier to mistype </a:t>
            </a:r>
            <a:r>
              <a:rPr lang="en-US" sz="1800" b="1" i="0" u="none" strike="noStrike" dirty="0">
                <a:solidFill>
                  <a:srgbClr val="000000"/>
                </a:solidFill>
                <a:effectLst/>
                <a:latin typeface="Calibri" panose="020F0502020204030204" pitchFamily="34" charset="0"/>
              </a:rPr>
              <a:t>"#FF7F00"</a:t>
            </a:r>
            <a:r>
              <a:rPr lang="en-US" sz="1800" b="0" i="0" u="none" strike="noStrike" dirty="0">
                <a:solidFill>
                  <a:srgbClr val="000000"/>
                </a:solidFill>
                <a:effectLst/>
                <a:latin typeface="Calibri" panose="020F0502020204030204" pitchFamily="34" charset="0"/>
              </a:rPr>
              <a:t> than </a:t>
            </a:r>
            <a:r>
              <a:rPr lang="en-US" sz="1800" b="1" i="0" u="none" strike="noStrike" dirty="0">
                <a:solidFill>
                  <a:srgbClr val="000000"/>
                </a:solidFill>
                <a:effectLst/>
                <a:latin typeface="Calibri" panose="020F0502020204030204" pitchFamily="34" charset="0"/>
              </a:rPr>
              <a:t>COLOR_ORANGE</a:t>
            </a:r>
            <a:r>
              <a:rPr lang="en-US" sz="1800" b="0" i="0" u="none" strike="noStrike" dirty="0">
                <a:solidFill>
                  <a:srgbClr val="000000"/>
                </a:solidFill>
                <a:effectLst/>
                <a:latin typeface="Calibri" panose="020F0502020204030204" pitchFamily="34" charset="0"/>
              </a:rPr>
              <a:t>.</a:t>
            </a:r>
            <a:endParaRPr lang="en-US" b="0" dirty="0">
              <a:effectLst/>
            </a:endParaRPr>
          </a:p>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When reading the code, </a:t>
            </a:r>
            <a:r>
              <a:rPr lang="en-US" sz="1800" b="1" i="0" u="none" strike="noStrike" dirty="0">
                <a:solidFill>
                  <a:srgbClr val="000000"/>
                </a:solidFill>
                <a:effectLst/>
                <a:latin typeface="Calibri" panose="020F0502020204030204" pitchFamily="34" charset="0"/>
              </a:rPr>
              <a:t>COLOR_ORANGE </a:t>
            </a:r>
            <a:r>
              <a:rPr lang="en-US" sz="1800" b="0" i="0" u="none" strike="noStrike" dirty="0">
                <a:solidFill>
                  <a:srgbClr val="000000"/>
                </a:solidFill>
                <a:effectLst/>
                <a:latin typeface="Calibri" panose="020F0502020204030204" pitchFamily="34" charset="0"/>
              </a:rPr>
              <a:t>is much more meaningful than </a:t>
            </a:r>
            <a:r>
              <a:rPr lang="en-US" sz="1800" b="1" i="0" u="none" strike="noStrike" dirty="0">
                <a:solidFill>
                  <a:srgbClr val="000000"/>
                </a:solidFill>
                <a:effectLst/>
                <a:latin typeface="Calibri" panose="020F0502020204030204" pitchFamily="34" charset="0"/>
              </a:rPr>
              <a:t>#FF7F00</a:t>
            </a:r>
            <a:r>
              <a:rPr lang="en-US" sz="1800" i="0" u="none" strike="noStrike" dirty="0">
                <a:solidFill>
                  <a:srgbClr val="000000"/>
                </a:solidFill>
                <a:effectLst/>
                <a:latin typeface="Calibri" panose="020F0502020204030204" pitchFamily="34" charset="0"/>
              </a:rPr>
              <a:t>.</a:t>
            </a:r>
            <a:endParaRPr lang="en-US" b="1" dirty="0"/>
          </a:p>
        </p:txBody>
      </p:sp>
    </p:spTree>
    <p:extLst>
      <p:ext uri="{BB962C8B-B14F-4D97-AF65-F5344CB8AC3E}">
        <p14:creationId xmlns:p14="http://schemas.microsoft.com/office/powerpoint/2010/main" val="884593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Variables – naming conventions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289310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 variable name should have a clean, obvious meaning, describing the data that it stores. Variable naming is one of the most important and complex skills in programming. A quick glance at variable names can reveal which code was written by a beginner versus an experienced developer.</a:t>
            </a:r>
          </a:p>
          <a:p>
            <a:pPr rtl="0">
              <a:spcBef>
                <a:spcPts val="0"/>
              </a:spcBef>
              <a:spcAft>
                <a:spcPts val="800"/>
              </a:spcAft>
            </a:pPr>
            <a:endParaRPr lang="en-US" dirty="0">
              <a:solidFill>
                <a:srgbClr val="000000"/>
              </a:solidFill>
              <a:latin typeface="Calibri" panose="020F0502020204030204" pitchFamily="34" charset="0"/>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In a real project, most of the time is spent modifying and extending an existing code base rather than writing something completely separate from scratch. When we return to some code after doing something else for a while, it’s much easier to find information that is well-labeled. Or, in other words, when the variables have good names.</a:t>
            </a:r>
            <a:endParaRPr lang="en-US" b="0" dirty="0">
              <a:effectLst/>
            </a:endParaRPr>
          </a:p>
          <a:p>
            <a:br>
              <a:rPr lang="en-US" dirty="0"/>
            </a:br>
            <a:endParaRPr lang="en-US" b="0" dirty="0">
              <a:effectLst/>
            </a:endParaRPr>
          </a:p>
        </p:txBody>
      </p:sp>
    </p:spTree>
    <p:extLst>
      <p:ext uri="{BB962C8B-B14F-4D97-AF65-F5344CB8AC3E}">
        <p14:creationId xmlns:p14="http://schemas.microsoft.com/office/powerpoint/2010/main" val="63921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Variables – naming conventions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2723823"/>
          </a:xfrm>
          <a:prstGeom prst="rect">
            <a:avLst/>
          </a:prstGeom>
          <a:noFill/>
        </p:spPr>
        <p:txBody>
          <a:bodyPr wrap="square">
            <a:spAutoFit/>
          </a:bodyPr>
          <a:lstStyle/>
          <a:p>
            <a:pPr rtl="0">
              <a:spcBef>
                <a:spcPts val="0"/>
              </a:spcBef>
              <a:spcAft>
                <a:spcPts val="1200"/>
              </a:spcAft>
            </a:pPr>
            <a:r>
              <a:rPr lang="en-US" sz="2000" b="0" i="0" u="none" strike="noStrike" dirty="0">
                <a:solidFill>
                  <a:srgbClr val="000000"/>
                </a:solidFill>
                <a:effectLst/>
                <a:latin typeface="Calibri" panose="020F0502020204030204" pitchFamily="34" charset="0"/>
              </a:rPr>
              <a:t>Some good-to-follow rules are:</a:t>
            </a:r>
            <a:endParaRPr lang="en-US" sz="2000" b="0" dirty="0">
              <a:effectLst/>
            </a:endParaRPr>
          </a:p>
          <a:p>
            <a:pPr rtl="0" fontAlgn="base">
              <a:spcBef>
                <a:spcPts val="0"/>
              </a:spcBef>
              <a:spcAft>
                <a:spcPts val="6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Use human-readable names like </a:t>
            </a:r>
            <a:r>
              <a:rPr lang="en-US" sz="1800" b="1" i="0" u="none" strike="noStrike" dirty="0">
                <a:solidFill>
                  <a:srgbClr val="000000"/>
                </a:solidFill>
                <a:effectLst/>
                <a:latin typeface="Calibri" panose="020F0502020204030204" pitchFamily="34" charset="0"/>
              </a:rPr>
              <a:t>userName</a:t>
            </a:r>
            <a:r>
              <a:rPr lang="en-US" sz="1800" b="0" i="0" u="none" strike="noStrike" dirty="0">
                <a:solidFill>
                  <a:srgbClr val="000000"/>
                </a:solidFill>
                <a:effectLst/>
                <a:latin typeface="Calibri" panose="020F0502020204030204" pitchFamily="34" charset="0"/>
              </a:rPr>
              <a:t> or </a:t>
            </a:r>
            <a:r>
              <a:rPr lang="en-US" sz="1800" b="1" i="0" u="none" strike="noStrike" dirty="0">
                <a:solidFill>
                  <a:srgbClr val="000000"/>
                </a:solidFill>
                <a:effectLst/>
                <a:latin typeface="Calibri" panose="020F0502020204030204" pitchFamily="34" charset="0"/>
              </a:rPr>
              <a:t>shoppingCart</a:t>
            </a:r>
            <a:r>
              <a:rPr lang="en-US" sz="1800" b="0" i="0" u="none" strike="noStrike" dirty="0">
                <a:solidFill>
                  <a:srgbClr val="000000"/>
                </a:solidFill>
                <a:effectLst/>
                <a:latin typeface="Calibri" panose="020F0502020204030204" pitchFamily="34" charset="0"/>
              </a:rPr>
              <a:t>.</a:t>
            </a:r>
          </a:p>
          <a:p>
            <a:pPr rtl="0" fontAlgn="base">
              <a:spcBef>
                <a:spcPts val="0"/>
              </a:spcBef>
              <a:spcAft>
                <a:spcPts val="6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Stay away from abbreviations or short names like a, b, c, unless you really know what you’re doing.</a:t>
            </a:r>
          </a:p>
          <a:p>
            <a:pPr rtl="0" fontAlgn="base">
              <a:spcBef>
                <a:spcPts val="0"/>
              </a:spcBef>
              <a:spcAft>
                <a:spcPts val="6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Make names maximally descriptive and concise. Examples of bad names are </a:t>
            </a:r>
            <a:r>
              <a:rPr lang="en-US" sz="1800" b="1" i="0" u="none" strike="noStrike" dirty="0">
                <a:solidFill>
                  <a:srgbClr val="000000"/>
                </a:solidFill>
                <a:effectLst/>
                <a:latin typeface="Calibri" panose="020F0502020204030204" pitchFamily="34" charset="0"/>
              </a:rPr>
              <a:t>data</a:t>
            </a:r>
            <a:r>
              <a:rPr lang="en-US" sz="1800" b="0" i="0" u="none" strike="noStrike" dirty="0">
                <a:solidFill>
                  <a:srgbClr val="000000"/>
                </a:solidFill>
                <a:effectLst/>
                <a:latin typeface="Calibri" panose="020F0502020204030204" pitchFamily="34" charset="0"/>
              </a:rPr>
              <a:t> and </a:t>
            </a:r>
            <a:r>
              <a:rPr lang="en-US" sz="1800" b="1" i="0" u="none" strike="noStrike" dirty="0">
                <a:solidFill>
                  <a:srgbClr val="000000"/>
                </a:solidFill>
                <a:effectLst/>
                <a:latin typeface="Calibri" panose="020F0502020204030204" pitchFamily="34" charset="0"/>
              </a:rPr>
              <a:t>value</a:t>
            </a:r>
            <a:r>
              <a:rPr lang="en-US" sz="1800" b="0" i="0" u="none" strike="noStrike" dirty="0">
                <a:solidFill>
                  <a:srgbClr val="000000"/>
                </a:solidFill>
                <a:effectLst/>
                <a:latin typeface="Calibri" panose="020F0502020204030204" pitchFamily="34" charset="0"/>
              </a:rPr>
              <a:t>. Such names say nothing. It’s only okay to use them if the context of the code makes it exceptionally obvious which data or value the variable is referencing.</a:t>
            </a:r>
          </a:p>
          <a:p>
            <a:pPr rtl="0" fontAlgn="base">
              <a:spcBef>
                <a:spcPts val="0"/>
              </a:spcBef>
              <a:spcAft>
                <a:spcPts val="6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 Agree on terms within your team and in your own mind. If a site visitor is called a “user” then we should name related variables </a:t>
            </a:r>
            <a:r>
              <a:rPr lang="en-US" sz="1800" b="1" i="0" u="none" strike="noStrike" dirty="0">
                <a:solidFill>
                  <a:srgbClr val="000000"/>
                </a:solidFill>
                <a:effectLst/>
                <a:latin typeface="Calibri" panose="020F0502020204030204" pitchFamily="34" charset="0"/>
              </a:rPr>
              <a:t>currentUser</a:t>
            </a:r>
            <a:r>
              <a:rPr lang="en-US" sz="1800" b="0" i="0" u="none" strike="noStrike" dirty="0">
                <a:solidFill>
                  <a:srgbClr val="000000"/>
                </a:solidFill>
                <a:effectLst/>
                <a:latin typeface="Calibri" panose="020F0502020204030204" pitchFamily="34" charset="0"/>
              </a:rPr>
              <a:t> or </a:t>
            </a:r>
            <a:r>
              <a:rPr lang="en-US" sz="1800" b="1" i="0" u="none" strike="noStrike" dirty="0">
                <a:solidFill>
                  <a:srgbClr val="000000"/>
                </a:solidFill>
                <a:effectLst/>
                <a:latin typeface="Calibri" panose="020F0502020204030204" pitchFamily="34" charset="0"/>
              </a:rPr>
              <a:t>newUser</a:t>
            </a:r>
            <a:r>
              <a:rPr lang="en-US" sz="1800" b="0" i="0" u="none" strike="noStrike" dirty="0">
                <a:solidFill>
                  <a:srgbClr val="000000"/>
                </a:solidFill>
                <a:effectLst/>
                <a:latin typeface="Calibri" panose="020F0502020204030204" pitchFamily="34" charset="0"/>
              </a:rPr>
              <a:t> instead of </a:t>
            </a:r>
            <a:r>
              <a:rPr lang="en-US" sz="1800" b="1" i="0" u="none" strike="noStrike" dirty="0">
                <a:solidFill>
                  <a:srgbClr val="000000"/>
                </a:solidFill>
                <a:effectLst/>
                <a:latin typeface="Calibri" panose="020F0502020204030204" pitchFamily="34" charset="0"/>
              </a:rPr>
              <a:t>currentVisitor</a:t>
            </a:r>
            <a:r>
              <a:rPr lang="en-US" sz="1800" b="0" i="0" u="none" strike="noStrike" dirty="0">
                <a:solidFill>
                  <a:srgbClr val="000000"/>
                </a:solidFill>
                <a:effectLst/>
                <a:latin typeface="Calibri" panose="020F0502020204030204" pitchFamily="34" charset="0"/>
              </a:rPr>
              <a:t> or </a:t>
            </a:r>
            <a:r>
              <a:rPr lang="en-US" sz="1800" b="1" i="0" u="none" strike="noStrike" dirty="0">
                <a:solidFill>
                  <a:srgbClr val="000000"/>
                </a:solidFill>
                <a:effectLst/>
                <a:latin typeface="Calibri" panose="020F0502020204030204" pitchFamily="34" charset="0"/>
              </a:rPr>
              <a:t>newManInTown</a:t>
            </a:r>
            <a:r>
              <a:rPr lang="en-US" sz="1800" b="0" i="0" u="none" strike="noStrike" dirty="0">
                <a:solidFill>
                  <a:srgbClr val="000000"/>
                </a:solidFill>
                <a:effectLst/>
                <a:latin typeface="Calibri" panose="020F0502020204030204" pitchFamily="34" charset="0"/>
              </a:rPr>
              <a:t>.</a:t>
            </a:r>
          </a:p>
        </p:txBody>
      </p:sp>
    </p:spTree>
    <p:extLst>
      <p:ext uri="{BB962C8B-B14F-4D97-AF65-F5344CB8AC3E}">
        <p14:creationId xmlns:p14="http://schemas.microsoft.com/office/powerpoint/2010/main" val="31619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85D8F-96DF-414F-96F0-8F01B9758670}"/>
              </a:ext>
            </a:extLst>
          </p:cNvPr>
          <p:cNvSpPr>
            <a:spLocks noGrp="1"/>
          </p:cNvSpPr>
          <p:nvPr>
            <p:ph type="title"/>
          </p:nvPr>
        </p:nvSpPr>
        <p:spPr>
          <a:xfrm>
            <a:off x="639098" y="629265"/>
            <a:ext cx="3692160" cy="5601210"/>
          </a:xfrm>
        </p:spPr>
        <p:txBody>
          <a:bodyPr vert="horz" lIns="91440" tIns="45720" rIns="91440" bIns="45720" rtlCol="0" anchor="ctr">
            <a:normAutofit/>
          </a:bodyPr>
          <a:lstStyle/>
          <a:p>
            <a:r>
              <a:rPr lang="en-US" dirty="0"/>
              <a:t>What is </a:t>
            </a:r>
            <a:r>
              <a:rPr lang="en-US" dirty="0">
                <a:solidFill>
                  <a:schemeClr val="accent2"/>
                </a:solidFill>
                <a:latin typeface="Courier New" panose="02070309020205020404" pitchFamily="49" charset="0"/>
                <a:cs typeface="Courier New" panose="02070309020205020404" pitchFamily="49" charset="0"/>
              </a:rPr>
              <a:t>JS</a:t>
            </a:r>
            <a:r>
              <a:rPr lang="en-US" dirty="0"/>
              <a:t>?</a:t>
            </a:r>
          </a:p>
        </p:txBody>
      </p:sp>
      <p:sp>
        <p:nvSpPr>
          <p:cNvPr id="5" name="Content Placeholder 4">
            <a:extLst>
              <a:ext uri="{FF2B5EF4-FFF2-40B4-BE49-F238E27FC236}">
                <a16:creationId xmlns:a16="http://schemas.microsoft.com/office/drawing/2014/main" id="{07F79409-2936-4FDC-BF6F-45FC9FDA836A}"/>
              </a:ext>
            </a:extLst>
          </p:cNvPr>
          <p:cNvSpPr>
            <a:spLocks noGrp="1"/>
          </p:cNvSpPr>
          <p:nvPr>
            <p:ph idx="1"/>
          </p:nvPr>
        </p:nvSpPr>
        <p:spPr>
          <a:xfrm>
            <a:off x="4767057" y="1826642"/>
            <a:ext cx="6813755" cy="3204715"/>
          </a:xfrm>
        </p:spPr>
        <p:txBody>
          <a:bodyPr vert="horz" lIns="91440" tIns="45720" rIns="91440" bIns="45720" rtlCol="0" anchor="ctr">
            <a:normAutofit/>
          </a:bodyPr>
          <a:lstStyle/>
          <a:p>
            <a:pPr>
              <a:buFont typeface="Wingdings 3" charset="2"/>
              <a:buChar char=""/>
            </a:pPr>
            <a:r>
              <a:rPr lang="en-US" dirty="0"/>
              <a:t> JavaScript is a programming language that allows you to make web pages interactive. Where HTML and CSS are languages that give structure and style to web pages, JavaScript gives web pages interactive elements that engage a user.</a:t>
            </a:r>
          </a:p>
        </p:txBody>
      </p:sp>
      <p:sp>
        <p:nvSpPr>
          <p:cNvPr id="26" name="Footer Placeholder 25">
            <a:extLst>
              <a:ext uri="{FF2B5EF4-FFF2-40B4-BE49-F238E27FC236}">
                <a16:creationId xmlns:a16="http://schemas.microsoft.com/office/drawing/2014/main" id="{0E469817-940E-4A7E-82D2-9FC9B4D3AA33}"/>
              </a:ext>
            </a:extLst>
          </p:cNvPr>
          <p:cNvSpPr>
            <a:spLocks noGrp="1"/>
          </p:cNvSpPr>
          <p:nvPr>
            <p:ph type="ftr" sz="quarter" idx="11"/>
          </p:nvPr>
        </p:nvSpPr>
        <p:spPr>
          <a:xfrm>
            <a:off x="557784" y="6391656"/>
            <a:ext cx="3867912" cy="310896"/>
          </a:xfrm>
        </p:spPr>
        <p:txBody>
          <a:bodyPr vert="horz" lIns="91440" tIns="45720" rIns="91440" bIns="45720" rtlCol="0" anchor="ctr" anchorCtr="0">
            <a:normAutofit/>
          </a:bodyPr>
          <a:lstStyle/>
          <a:p>
            <a:pPr>
              <a:spcAft>
                <a:spcPts val="600"/>
              </a:spcAft>
            </a:pPr>
            <a:r>
              <a:rPr lang="en-US" b="1" i="0" kern="1200" dirty="0">
                <a:solidFill>
                  <a:schemeClr val="accent1"/>
                </a:solidFill>
                <a:latin typeface="+mn-lt"/>
                <a:ea typeface="+mn-ea"/>
                <a:cs typeface="+mn-cs"/>
              </a:rPr>
              <a:t>HTML</a:t>
            </a:r>
          </a:p>
        </p:txBody>
      </p:sp>
    </p:spTree>
    <p:extLst>
      <p:ext uri="{BB962C8B-B14F-4D97-AF65-F5344CB8AC3E}">
        <p14:creationId xmlns:p14="http://schemas.microsoft.com/office/powerpoint/2010/main" val="1912948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19380" r="19380"/>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3401" r="3401"/>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Data Types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3228956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Data Types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1128514"/>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 value in JavaScript is always of a certain type. For example, a </a:t>
            </a:r>
            <a:r>
              <a:rPr lang="en-US" sz="1800" b="1" i="0" u="none" strike="noStrike" dirty="0">
                <a:solidFill>
                  <a:srgbClr val="000000"/>
                </a:solidFill>
                <a:effectLst/>
                <a:latin typeface="Calibri" panose="020F0502020204030204" pitchFamily="34" charset="0"/>
              </a:rPr>
              <a:t>string</a:t>
            </a:r>
            <a:r>
              <a:rPr lang="en-US" sz="1800" b="0" i="0" u="none" strike="noStrike" dirty="0">
                <a:solidFill>
                  <a:srgbClr val="000000"/>
                </a:solidFill>
                <a:effectLst/>
                <a:latin typeface="Calibri" panose="020F0502020204030204" pitchFamily="34" charset="0"/>
              </a:rPr>
              <a:t> or a </a:t>
            </a:r>
            <a:r>
              <a:rPr lang="en-US" sz="1800" b="1" i="0" u="none" strike="noStrike" dirty="0">
                <a:solidFill>
                  <a:srgbClr val="000000"/>
                </a:solidFill>
                <a:effectLst/>
                <a:latin typeface="Calibri" panose="020F0502020204030204" pitchFamily="34" charset="0"/>
              </a:rPr>
              <a:t>number</a:t>
            </a: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There are </a:t>
            </a:r>
            <a:r>
              <a:rPr lang="en-US" sz="1800" b="1" i="0" u="none" strike="noStrike" dirty="0">
                <a:solidFill>
                  <a:srgbClr val="000000"/>
                </a:solidFill>
                <a:effectLst/>
                <a:latin typeface="Calibri" panose="020F0502020204030204" pitchFamily="34" charset="0"/>
              </a:rPr>
              <a:t>eight</a:t>
            </a:r>
            <a:r>
              <a:rPr lang="en-US" sz="1800" b="0" i="0" u="none" strike="noStrike" dirty="0">
                <a:solidFill>
                  <a:srgbClr val="000000"/>
                </a:solidFill>
                <a:effectLst/>
                <a:latin typeface="Calibri" panose="020F0502020204030204" pitchFamily="34" charset="0"/>
              </a:rPr>
              <a:t> basic data types in JavaScript. </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We can put any type in a variable. For example, a variable can at one moment be a string and then store a number:</a:t>
            </a:r>
            <a:endParaRPr lang="en-US" b="0" dirty="0">
              <a:effectLst/>
            </a:endParaRPr>
          </a:p>
        </p:txBody>
      </p:sp>
      <p:pic>
        <p:nvPicPr>
          <p:cNvPr id="3" name="Picture 2">
            <a:extLst>
              <a:ext uri="{FF2B5EF4-FFF2-40B4-BE49-F238E27FC236}">
                <a16:creationId xmlns:a16="http://schemas.microsoft.com/office/drawing/2014/main" id="{7C47E9ED-ACCC-9CDD-B114-8489B7D38328}"/>
              </a:ext>
            </a:extLst>
          </p:cNvPr>
          <p:cNvPicPr>
            <a:picLocks noChangeAspect="1"/>
          </p:cNvPicPr>
          <p:nvPr/>
        </p:nvPicPr>
        <p:blipFill>
          <a:blip r:embed="rId2"/>
          <a:stretch>
            <a:fillRect/>
          </a:stretch>
        </p:blipFill>
        <p:spPr>
          <a:xfrm>
            <a:off x="555073" y="3810463"/>
            <a:ext cx="2618009" cy="953100"/>
          </a:xfrm>
          <a:prstGeom prst="rect">
            <a:avLst/>
          </a:prstGeom>
        </p:spPr>
      </p:pic>
      <p:sp>
        <p:nvSpPr>
          <p:cNvPr id="7" name="TextBox 6">
            <a:extLst>
              <a:ext uri="{FF2B5EF4-FFF2-40B4-BE49-F238E27FC236}">
                <a16:creationId xmlns:a16="http://schemas.microsoft.com/office/drawing/2014/main" id="{7B18ECDE-62ED-BF50-645B-97B96C2DDC5D}"/>
              </a:ext>
            </a:extLst>
          </p:cNvPr>
          <p:cNvSpPr txBox="1"/>
          <p:nvPr/>
        </p:nvSpPr>
        <p:spPr>
          <a:xfrm>
            <a:off x="462795" y="4971460"/>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Programming languages that allow such things, such as JavaScript, are called “dynamically typed”, meaning that there exist data types, but variables are not bound to any of them.</a:t>
            </a:r>
            <a:endParaRPr lang="en-US" dirty="0"/>
          </a:p>
        </p:txBody>
      </p:sp>
    </p:spTree>
    <p:extLst>
      <p:ext uri="{BB962C8B-B14F-4D97-AF65-F5344CB8AC3E}">
        <p14:creationId xmlns:p14="http://schemas.microsoft.com/office/powerpoint/2010/main" val="3809077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Numbers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06940"/>
            <a:ext cx="11266412" cy="430887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Numbers are the building blocks of programming logic! In fact, it’s hard to think of any useful programming task that doesn’t involve at least a little basic math. So, knowing how numbers work is obviously quite important. Luckily, it’s also fairly straightforward.</a:t>
            </a:r>
          </a:p>
          <a:p>
            <a:pPr rtl="0">
              <a:spcBef>
                <a:spcPts val="0"/>
              </a:spcBef>
              <a:spcAft>
                <a:spcPts val="800"/>
              </a:spcAft>
            </a:pPr>
            <a:endParaRPr lang="en-US" dirty="0">
              <a:solidFill>
                <a:srgbClr val="000000"/>
              </a:solidFill>
              <a:latin typeface="Calibri" panose="020F0502020204030204" pitchFamily="34" charset="0"/>
            </a:endParaRPr>
          </a:p>
          <a:p>
            <a:pPr rtl="0">
              <a:spcBef>
                <a:spcPts val="0"/>
              </a:spcBef>
              <a:spcAft>
                <a:spcPts val="800"/>
              </a:spcAft>
            </a:pPr>
            <a:r>
              <a:rPr lang="en-US" sz="1800" b="0" i="0" u="sng" strike="noStrike" dirty="0">
                <a:solidFill>
                  <a:srgbClr val="1155CC"/>
                </a:solidFill>
                <a:effectLst/>
                <a:latin typeface="Calibri" panose="020F0502020204030204" pitchFamily="34" charset="0"/>
                <a:hlinkClick r:id="rId2"/>
              </a:rPr>
              <a:t>This W3Schools lesson</a:t>
            </a:r>
            <a:r>
              <a:rPr lang="en-US" sz="1800" b="0" i="0" u="none" strike="noStrike" dirty="0">
                <a:solidFill>
                  <a:srgbClr val="000000"/>
                </a:solidFill>
                <a:effectLst/>
                <a:latin typeface="Calibri" panose="020F0502020204030204" pitchFamily="34" charset="0"/>
              </a:rPr>
              <a:t> followed by </a:t>
            </a:r>
            <a:r>
              <a:rPr lang="en-US" sz="1800" b="0" i="0" u="sng" strike="noStrike" dirty="0">
                <a:solidFill>
                  <a:srgbClr val="1155CC"/>
                </a:solidFill>
                <a:effectLst/>
                <a:latin typeface="Calibri" panose="020F0502020204030204" pitchFamily="34" charset="0"/>
                <a:hlinkClick r:id="rId3"/>
              </a:rPr>
              <a:t>this one</a:t>
            </a:r>
            <a:r>
              <a:rPr lang="en-US" sz="1800" b="0" i="0" u="none" strike="noStrike" dirty="0">
                <a:solidFill>
                  <a:srgbClr val="000000"/>
                </a:solidFill>
                <a:effectLst/>
                <a:latin typeface="Calibri" panose="020F0502020204030204" pitchFamily="34" charset="0"/>
              </a:rPr>
              <a:t>, are good introductions to what you can accomplish with numbers in JavaScript.</a:t>
            </a:r>
          </a:p>
          <a:p>
            <a:pPr rtl="0">
              <a:spcBef>
                <a:spcPts val="0"/>
              </a:spcBef>
              <a:spcAft>
                <a:spcPts val="800"/>
              </a:spcAft>
            </a:pPr>
            <a:endParaRPr lang="en-US" dirty="0">
              <a:solidFill>
                <a:srgbClr val="000000"/>
              </a:solidFill>
              <a:latin typeface="Calibri" panose="020F0502020204030204" pitchFamily="34" charset="0"/>
            </a:endParaRPr>
          </a:p>
          <a:p>
            <a:pPr rtl="0">
              <a:spcBef>
                <a:spcPts val="0"/>
              </a:spcBef>
              <a:spcAft>
                <a:spcPts val="800"/>
              </a:spcAft>
            </a:pPr>
            <a:r>
              <a:rPr lang="en-US" sz="1800" b="0" i="0" u="sng" strike="noStrike" dirty="0">
                <a:solidFill>
                  <a:srgbClr val="1155CC"/>
                </a:solidFill>
                <a:effectLst/>
                <a:latin typeface="Calibri" panose="020F0502020204030204" pitchFamily="34" charset="0"/>
                <a:hlinkClick r:id="rId4"/>
              </a:rPr>
              <a:t>This MDN article</a:t>
            </a:r>
            <a:r>
              <a:rPr lang="en-US" sz="1800" b="0" i="0" u="none" strike="noStrike" dirty="0">
                <a:solidFill>
                  <a:srgbClr val="000000"/>
                </a:solidFill>
                <a:effectLst/>
                <a:latin typeface="Calibri" panose="020F0502020204030204" pitchFamily="34" charset="0"/>
              </a:rPr>
              <a:t> covers the same info from a slightly different point of view, while also teaching you how to apply some basic math in JavaScript. There’s much more that you can do with numbers, but this is all you need at the moment.</a:t>
            </a:r>
          </a:p>
          <a:p>
            <a:pPr rtl="0">
              <a:spcBef>
                <a:spcPts val="0"/>
              </a:spcBef>
              <a:spcAft>
                <a:spcPts val="800"/>
              </a:spcAft>
            </a:pPr>
            <a:endParaRPr lang="en-US" dirty="0">
              <a:solidFill>
                <a:srgbClr val="000000"/>
              </a:solidFill>
              <a:latin typeface="Calibri" panose="020F0502020204030204" pitchFamily="34" charset="0"/>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Read through (and code along with!) </a:t>
            </a:r>
            <a:r>
              <a:rPr lang="en-US" sz="1800" b="0" i="0" u="sng" strike="noStrike" dirty="0">
                <a:solidFill>
                  <a:srgbClr val="1155CC"/>
                </a:solidFill>
                <a:effectLst/>
                <a:latin typeface="Calibri" panose="020F0502020204030204" pitchFamily="34" charset="0"/>
                <a:hlinkClick r:id="rId5"/>
              </a:rPr>
              <a:t>this article</a:t>
            </a:r>
            <a:r>
              <a:rPr lang="en-US" sz="1800" b="0" i="0" u="none" strike="noStrike" dirty="0">
                <a:solidFill>
                  <a:srgbClr val="000000"/>
                </a:solidFill>
                <a:effectLst/>
                <a:latin typeface="Calibri" panose="020F0502020204030204" pitchFamily="34" charset="0"/>
              </a:rPr>
              <a:t> about operators in JavaScript. It will give you a pretty good idea of what you can accomplish with numbers in JavaScript.</a:t>
            </a:r>
            <a:endParaRPr lang="en-US" b="0" dirty="0">
              <a:effectLst/>
            </a:endParaRPr>
          </a:p>
        </p:txBody>
      </p:sp>
    </p:spTree>
    <p:extLst>
      <p:ext uri="{BB962C8B-B14F-4D97-AF65-F5344CB8AC3E}">
        <p14:creationId xmlns:p14="http://schemas.microsoft.com/office/powerpoint/2010/main" val="3807909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Numbers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number type represents both </a:t>
            </a:r>
            <a:r>
              <a:rPr lang="en-US" sz="1800" b="1" i="0" u="none" strike="noStrike" dirty="0">
                <a:solidFill>
                  <a:srgbClr val="000000"/>
                </a:solidFill>
                <a:effectLst/>
                <a:latin typeface="Calibri" panose="020F0502020204030204" pitchFamily="34" charset="0"/>
              </a:rPr>
              <a:t>integer</a:t>
            </a:r>
            <a:r>
              <a:rPr lang="en-US" sz="1800" b="0" i="0" u="none" strike="noStrike" dirty="0">
                <a:solidFill>
                  <a:srgbClr val="000000"/>
                </a:solidFill>
                <a:effectLst/>
                <a:latin typeface="Calibri" panose="020F0502020204030204" pitchFamily="34" charset="0"/>
              </a:rPr>
              <a:t> and </a:t>
            </a:r>
            <a:r>
              <a:rPr lang="en-US" sz="1800" b="1" i="0" u="none" strike="noStrike" dirty="0">
                <a:solidFill>
                  <a:srgbClr val="000000"/>
                </a:solidFill>
                <a:effectLst/>
                <a:latin typeface="Calibri" panose="020F0502020204030204" pitchFamily="34" charset="0"/>
              </a:rPr>
              <a:t>floating point</a:t>
            </a:r>
            <a:r>
              <a:rPr lang="en-US" sz="1800" b="0" i="0" u="none" strike="noStrike" dirty="0">
                <a:solidFill>
                  <a:srgbClr val="000000"/>
                </a:solidFill>
                <a:effectLst/>
                <a:latin typeface="Calibri" panose="020F0502020204030204" pitchFamily="34" charset="0"/>
              </a:rPr>
              <a:t> numbers.</a:t>
            </a:r>
            <a:endParaRPr lang="en-US" b="0" dirty="0">
              <a:effectLst/>
            </a:endParaRPr>
          </a:p>
        </p:txBody>
      </p:sp>
      <p:pic>
        <p:nvPicPr>
          <p:cNvPr id="3" name="Picture 2">
            <a:extLst>
              <a:ext uri="{FF2B5EF4-FFF2-40B4-BE49-F238E27FC236}">
                <a16:creationId xmlns:a16="http://schemas.microsoft.com/office/drawing/2014/main" id="{1E504BA9-F175-07F1-16D2-C4E5BC923D01}"/>
              </a:ext>
            </a:extLst>
          </p:cNvPr>
          <p:cNvPicPr>
            <a:picLocks noChangeAspect="1"/>
          </p:cNvPicPr>
          <p:nvPr/>
        </p:nvPicPr>
        <p:blipFill>
          <a:blip r:embed="rId2"/>
          <a:stretch>
            <a:fillRect/>
          </a:stretch>
        </p:blipFill>
        <p:spPr>
          <a:xfrm>
            <a:off x="557081" y="2911985"/>
            <a:ext cx="1674391" cy="837196"/>
          </a:xfrm>
          <a:prstGeom prst="rect">
            <a:avLst/>
          </a:prstGeom>
        </p:spPr>
      </p:pic>
      <p:sp>
        <p:nvSpPr>
          <p:cNvPr id="7" name="TextBox 6">
            <a:extLst>
              <a:ext uri="{FF2B5EF4-FFF2-40B4-BE49-F238E27FC236}">
                <a16:creationId xmlns:a16="http://schemas.microsoft.com/office/drawing/2014/main" id="{527E42A8-93EE-129B-98B8-54ED43C770B1}"/>
              </a:ext>
            </a:extLst>
          </p:cNvPr>
          <p:cNvSpPr txBox="1"/>
          <p:nvPr/>
        </p:nvSpPr>
        <p:spPr>
          <a:xfrm>
            <a:off x="462794" y="4014617"/>
            <a:ext cx="609460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There are many operations for numbers such as:</a:t>
            </a:r>
          </a:p>
        </p:txBody>
      </p:sp>
      <p:pic>
        <p:nvPicPr>
          <p:cNvPr id="8" name="Picture 7">
            <a:extLst>
              <a:ext uri="{FF2B5EF4-FFF2-40B4-BE49-F238E27FC236}">
                <a16:creationId xmlns:a16="http://schemas.microsoft.com/office/drawing/2014/main" id="{7452D303-F80C-FE77-1CBB-384C1FF52D11}"/>
              </a:ext>
            </a:extLst>
          </p:cNvPr>
          <p:cNvPicPr>
            <a:picLocks noChangeAspect="1"/>
          </p:cNvPicPr>
          <p:nvPr/>
        </p:nvPicPr>
        <p:blipFill>
          <a:blip r:embed="rId3"/>
          <a:stretch>
            <a:fillRect/>
          </a:stretch>
        </p:blipFill>
        <p:spPr>
          <a:xfrm>
            <a:off x="557081" y="4388737"/>
            <a:ext cx="4551814" cy="1877361"/>
          </a:xfrm>
          <a:prstGeom prst="rect">
            <a:avLst/>
          </a:prstGeom>
        </p:spPr>
      </p:pic>
    </p:spTree>
    <p:extLst>
      <p:ext uri="{BB962C8B-B14F-4D97-AF65-F5344CB8AC3E}">
        <p14:creationId xmlns:p14="http://schemas.microsoft.com/office/powerpoint/2010/main" val="139911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Numbers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102592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Besides regular numbers, there are so-called “special numeric values” which also belong to this data type: </a:t>
            </a:r>
            <a:r>
              <a:rPr lang="en-US" sz="1800" b="1" i="0" u="none" strike="noStrike" dirty="0">
                <a:solidFill>
                  <a:srgbClr val="000000"/>
                </a:solidFill>
                <a:effectLst/>
                <a:latin typeface="Calibri" panose="020F0502020204030204" pitchFamily="34" charset="0"/>
              </a:rPr>
              <a:t>Infinity</a:t>
            </a:r>
            <a:r>
              <a:rPr lang="en-US" sz="1800" b="0" i="0" u="none" strike="noStrike" dirty="0">
                <a:solidFill>
                  <a:srgbClr val="000000"/>
                </a:solidFill>
                <a:effectLst/>
                <a:latin typeface="Calibri" panose="020F0502020204030204" pitchFamily="34" charset="0"/>
              </a:rPr>
              <a:t>, </a:t>
            </a:r>
          </a:p>
          <a:p>
            <a:pPr rtl="0">
              <a:spcBef>
                <a:spcPts val="0"/>
              </a:spcBef>
              <a:spcAft>
                <a:spcPts val="800"/>
              </a:spcAft>
            </a:pPr>
            <a:r>
              <a:rPr lang="en-US" b="1" dirty="0">
                <a:solidFill>
                  <a:srgbClr val="000000"/>
                </a:solidFill>
                <a:latin typeface="Calibri" panose="020F0502020204030204" pitchFamily="34" charset="0"/>
              </a:rPr>
              <a:t>-</a:t>
            </a:r>
            <a:r>
              <a:rPr lang="en-US" sz="1800" b="1" i="0" u="none" strike="noStrike" dirty="0">
                <a:solidFill>
                  <a:srgbClr val="000000"/>
                </a:solidFill>
                <a:effectLst/>
                <a:latin typeface="Calibri" panose="020F0502020204030204" pitchFamily="34" charset="0"/>
              </a:rPr>
              <a:t>Infinity</a:t>
            </a:r>
            <a:r>
              <a:rPr lang="en-US" sz="1800" b="0" i="0" u="none" strike="noStrike" dirty="0">
                <a:solidFill>
                  <a:srgbClr val="000000"/>
                </a:solidFill>
                <a:effectLst/>
                <a:latin typeface="Calibri" panose="020F0502020204030204" pitchFamily="34" charset="0"/>
              </a:rPr>
              <a:t> and </a:t>
            </a:r>
            <a:r>
              <a:rPr lang="en-US" sz="1800" b="1" i="0" u="none" strike="noStrike" dirty="0">
                <a:solidFill>
                  <a:srgbClr val="000000"/>
                </a:solidFill>
                <a:effectLst/>
                <a:latin typeface="Calibri" panose="020F0502020204030204" pitchFamily="34" charset="0"/>
              </a:rPr>
              <a:t>NaN</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Infinity</a:t>
            </a:r>
            <a:r>
              <a:rPr lang="en-US" sz="1800" b="0" i="0" u="none" strike="noStrike" dirty="0">
                <a:solidFill>
                  <a:srgbClr val="000000"/>
                </a:solidFill>
                <a:effectLst/>
                <a:latin typeface="Calibri" panose="020F0502020204030204" pitchFamily="34" charset="0"/>
              </a:rPr>
              <a:t> represents the mathematical infinity. It is a special value that is bigger than any other number. We can get it as a result of division by zero:</a:t>
            </a:r>
            <a:endParaRPr lang="en-US" b="0" dirty="0">
              <a:effectLst/>
            </a:endParaRPr>
          </a:p>
        </p:txBody>
      </p:sp>
      <p:pic>
        <p:nvPicPr>
          <p:cNvPr id="5" name="Picture 4">
            <a:extLst>
              <a:ext uri="{FF2B5EF4-FFF2-40B4-BE49-F238E27FC236}">
                <a16:creationId xmlns:a16="http://schemas.microsoft.com/office/drawing/2014/main" id="{2FCE0238-55EB-9642-69DD-5BD3018B7A8B}"/>
              </a:ext>
            </a:extLst>
          </p:cNvPr>
          <p:cNvPicPr>
            <a:picLocks noChangeAspect="1"/>
          </p:cNvPicPr>
          <p:nvPr/>
        </p:nvPicPr>
        <p:blipFill>
          <a:blip r:embed="rId2"/>
          <a:srcRect/>
          <a:stretch/>
        </p:blipFill>
        <p:spPr>
          <a:xfrm>
            <a:off x="555863" y="3630336"/>
            <a:ext cx="5688106" cy="2057400"/>
          </a:xfrm>
          <a:prstGeom prst="rect">
            <a:avLst/>
          </a:prstGeom>
        </p:spPr>
      </p:pic>
    </p:spTree>
    <p:extLst>
      <p:ext uri="{BB962C8B-B14F-4D97-AF65-F5344CB8AC3E}">
        <p14:creationId xmlns:p14="http://schemas.microsoft.com/office/powerpoint/2010/main" val="2842780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Numbers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1" i="0" u="none" strike="noStrike" dirty="0">
                <a:solidFill>
                  <a:srgbClr val="000000"/>
                </a:solidFill>
                <a:effectLst/>
                <a:latin typeface="Calibri" panose="020F0502020204030204" pitchFamily="34" charset="0"/>
              </a:rPr>
              <a:t>NaN</a:t>
            </a:r>
            <a:r>
              <a:rPr lang="en-US" sz="1800" b="0" i="0" u="none" strike="noStrike" dirty="0">
                <a:solidFill>
                  <a:srgbClr val="000000"/>
                </a:solidFill>
                <a:effectLst/>
                <a:latin typeface="Calibri" panose="020F0502020204030204" pitchFamily="34" charset="0"/>
              </a:rPr>
              <a:t> represents a computational error. It is a result of an incorrect or an undefined mathematical operation, for instance:</a:t>
            </a:r>
            <a:endParaRPr lang="en-US" b="0" dirty="0">
              <a:effectLst/>
            </a:endParaRPr>
          </a:p>
        </p:txBody>
      </p:sp>
      <p:pic>
        <p:nvPicPr>
          <p:cNvPr id="5" name="Picture 4">
            <a:extLst>
              <a:ext uri="{FF2B5EF4-FFF2-40B4-BE49-F238E27FC236}">
                <a16:creationId xmlns:a16="http://schemas.microsoft.com/office/drawing/2014/main" id="{2FCE0238-55EB-9642-69DD-5BD3018B7A8B}"/>
              </a:ext>
            </a:extLst>
          </p:cNvPr>
          <p:cNvPicPr>
            <a:picLocks noChangeAspect="1"/>
          </p:cNvPicPr>
          <p:nvPr/>
        </p:nvPicPr>
        <p:blipFill>
          <a:blip r:embed="rId2"/>
          <a:srcRect/>
          <a:stretch/>
        </p:blipFill>
        <p:spPr>
          <a:xfrm>
            <a:off x="572641" y="3280181"/>
            <a:ext cx="5688106" cy="1147023"/>
          </a:xfrm>
          <a:prstGeom prst="rect">
            <a:avLst/>
          </a:prstGeom>
        </p:spPr>
      </p:pic>
    </p:spTree>
    <p:extLst>
      <p:ext uri="{BB962C8B-B14F-4D97-AF65-F5344CB8AC3E}">
        <p14:creationId xmlns:p14="http://schemas.microsoft.com/office/powerpoint/2010/main" val="1233285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Numbers - BigInt</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2441694"/>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In JavaScript, the “number” type cannot represent integer values larger than (2^53-1) (that’s 9007199254740991), or less than -(2^53-1) for negatives. It’s a technical limitation caused by their internal representation.</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For most purposes that’s quite enough, but sometimes we need really big numbers, e.g. for cryptography.</a:t>
            </a:r>
          </a:p>
          <a:p>
            <a:pPr rtl="0">
              <a:spcBef>
                <a:spcPts val="0"/>
              </a:spcBef>
              <a:spcAft>
                <a:spcPts val="800"/>
              </a:spcAft>
            </a:pPr>
            <a:r>
              <a:rPr lang="en-US" sz="1800" b="0" i="0" u="none" strike="noStrike" dirty="0">
                <a:solidFill>
                  <a:srgbClr val="000000"/>
                </a:solidFill>
                <a:effectLst/>
                <a:latin typeface="Calibri" panose="020F0502020204030204" pitchFamily="34" charset="0"/>
              </a:rPr>
              <a:t>BigInt type was recently added to the language to represent integers of arbitrary length.</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A BigInt value is created by appending </a:t>
            </a:r>
            <a:r>
              <a:rPr lang="en-US" sz="1800" b="1" i="0" u="none" strike="noStrike" dirty="0">
                <a:solidFill>
                  <a:srgbClr val="000000"/>
                </a:solidFill>
                <a:effectLst/>
                <a:latin typeface="Calibri" panose="020F0502020204030204" pitchFamily="34" charset="0"/>
              </a:rPr>
              <a:t>n</a:t>
            </a:r>
            <a:r>
              <a:rPr lang="en-US" sz="1800" b="0" i="0" u="none" strike="noStrike" dirty="0">
                <a:solidFill>
                  <a:srgbClr val="000000"/>
                </a:solidFill>
                <a:effectLst/>
                <a:latin typeface="Calibri" panose="020F0502020204030204" pitchFamily="34" charset="0"/>
              </a:rPr>
              <a:t> to the end of an integer:</a:t>
            </a:r>
            <a:endParaRPr lang="en-US" b="0" dirty="0">
              <a:effectLst/>
            </a:endParaRPr>
          </a:p>
          <a:p>
            <a:br>
              <a:rPr lang="en-US" dirty="0"/>
            </a:br>
            <a:endParaRPr lang="en-US" b="0" dirty="0">
              <a:effectLst/>
            </a:endParaRPr>
          </a:p>
        </p:txBody>
      </p:sp>
      <p:pic>
        <p:nvPicPr>
          <p:cNvPr id="5" name="Picture 4">
            <a:extLst>
              <a:ext uri="{FF2B5EF4-FFF2-40B4-BE49-F238E27FC236}">
                <a16:creationId xmlns:a16="http://schemas.microsoft.com/office/drawing/2014/main" id="{2FCE0238-55EB-9642-69DD-5BD3018B7A8B}"/>
              </a:ext>
            </a:extLst>
          </p:cNvPr>
          <p:cNvPicPr>
            <a:picLocks noChangeAspect="1"/>
          </p:cNvPicPr>
          <p:nvPr/>
        </p:nvPicPr>
        <p:blipFill>
          <a:blip r:embed="rId2"/>
          <a:srcRect/>
          <a:stretch/>
        </p:blipFill>
        <p:spPr>
          <a:xfrm>
            <a:off x="547473" y="4415684"/>
            <a:ext cx="7991085" cy="1000123"/>
          </a:xfrm>
          <a:prstGeom prst="rect">
            <a:avLst/>
          </a:prstGeom>
        </p:spPr>
      </p:pic>
    </p:spTree>
    <p:extLst>
      <p:ext uri="{BB962C8B-B14F-4D97-AF65-F5344CB8AC3E}">
        <p14:creationId xmlns:p14="http://schemas.microsoft.com/office/powerpoint/2010/main" val="1687550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Strings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 string is a sequence of one or more characters that may consist of letters, numbers, or symbols. A string in JavaScript must be surrounded by quotes.</a:t>
            </a:r>
            <a:endParaRPr lang="en-US" b="0" dirty="0">
              <a:effectLst/>
            </a:endParaRPr>
          </a:p>
        </p:txBody>
      </p:sp>
      <p:sp>
        <p:nvSpPr>
          <p:cNvPr id="6" name="TextBox 5">
            <a:extLst>
              <a:ext uri="{FF2B5EF4-FFF2-40B4-BE49-F238E27FC236}">
                <a16:creationId xmlns:a16="http://schemas.microsoft.com/office/drawing/2014/main" id="{DF297F21-D393-B3CF-0EC4-8FBB62C5C754}"/>
              </a:ext>
            </a:extLst>
          </p:cNvPr>
          <p:cNvSpPr txBox="1"/>
          <p:nvPr/>
        </p:nvSpPr>
        <p:spPr>
          <a:xfrm>
            <a:off x="462794" y="3537581"/>
            <a:ext cx="6094602" cy="130292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In JavaScript, there are 3 types of quotes:</a:t>
            </a:r>
            <a:endParaRPr lang="en-US" b="0" dirty="0">
              <a:effectLst/>
            </a:endParaRPr>
          </a:p>
          <a:p>
            <a:pPr marL="342900" indent="-342900" rtl="0" fontAlgn="base">
              <a:spcBef>
                <a:spcPts val="0"/>
              </a:spcBef>
              <a:spcAft>
                <a:spcPts val="0"/>
              </a:spcAft>
              <a:buFont typeface="+mj-lt"/>
              <a:buAutoNum type="arabicPeriod"/>
            </a:pPr>
            <a:r>
              <a:rPr lang="en-US" sz="1800" b="0" i="0" u="none" strike="noStrike" dirty="0">
                <a:solidFill>
                  <a:srgbClr val="000000"/>
                </a:solidFill>
                <a:effectLst/>
                <a:latin typeface="Calibri" panose="020F0502020204030204" pitchFamily="34" charset="0"/>
              </a:rPr>
              <a:t>Double quotes: "Hello".</a:t>
            </a:r>
          </a:p>
          <a:p>
            <a:pPr marL="342900" indent="-342900" rtl="0" fontAlgn="base">
              <a:spcBef>
                <a:spcPts val="0"/>
              </a:spcBef>
              <a:buFont typeface="+mj-lt"/>
              <a:buAutoNum type="arabicPeriod"/>
            </a:pPr>
            <a:r>
              <a:rPr lang="en-US" sz="1800" b="0" i="0" u="none" strike="noStrike" dirty="0">
                <a:solidFill>
                  <a:srgbClr val="000000"/>
                </a:solidFill>
                <a:effectLst/>
                <a:latin typeface="Calibri" panose="020F0502020204030204" pitchFamily="34" charset="0"/>
              </a:rPr>
              <a:t>Single quotes: 'Hello’.</a:t>
            </a:r>
          </a:p>
          <a:p>
            <a:pPr marL="342900" indent="-342900" rtl="0" fontAlgn="base">
              <a:spcBef>
                <a:spcPts val="0"/>
              </a:spcBef>
              <a:spcAft>
                <a:spcPts val="800"/>
              </a:spcAft>
              <a:buFont typeface="+mj-lt"/>
              <a:buAutoNum type="arabicPeriod"/>
            </a:pPr>
            <a:r>
              <a:rPr lang="en-US" sz="1800" b="0" i="0" u="none" strike="noStrike" dirty="0">
                <a:solidFill>
                  <a:srgbClr val="000000"/>
                </a:solidFill>
                <a:effectLst/>
                <a:latin typeface="Calibri" panose="020F0502020204030204" pitchFamily="34" charset="0"/>
              </a:rPr>
              <a:t>Backticks: `Hello`.</a:t>
            </a:r>
          </a:p>
        </p:txBody>
      </p:sp>
      <p:pic>
        <p:nvPicPr>
          <p:cNvPr id="7" name="Picture 6">
            <a:extLst>
              <a:ext uri="{FF2B5EF4-FFF2-40B4-BE49-F238E27FC236}">
                <a16:creationId xmlns:a16="http://schemas.microsoft.com/office/drawing/2014/main" id="{8A6F3B69-9B81-FFB5-AB12-7D42196E1556}"/>
              </a:ext>
            </a:extLst>
          </p:cNvPr>
          <p:cNvPicPr>
            <a:picLocks noChangeAspect="1"/>
          </p:cNvPicPr>
          <p:nvPr/>
        </p:nvPicPr>
        <p:blipFill>
          <a:blip r:embed="rId2"/>
          <a:stretch>
            <a:fillRect/>
          </a:stretch>
        </p:blipFill>
        <p:spPr>
          <a:xfrm>
            <a:off x="4955577" y="3574678"/>
            <a:ext cx="5267325" cy="1228725"/>
          </a:xfrm>
          <a:prstGeom prst="rect">
            <a:avLst/>
          </a:prstGeom>
        </p:spPr>
      </p:pic>
      <p:sp>
        <p:nvSpPr>
          <p:cNvPr id="10" name="TextBox 9">
            <a:extLst>
              <a:ext uri="{FF2B5EF4-FFF2-40B4-BE49-F238E27FC236}">
                <a16:creationId xmlns:a16="http://schemas.microsoft.com/office/drawing/2014/main" id="{85F294D7-322F-4078-BE3D-363982AE6A38}"/>
              </a:ext>
            </a:extLst>
          </p:cNvPr>
          <p:cNvSpPr txBox="1"/>
          <p:nvPr/>
        </p:nvSpPr>
        <p:spPr>
          <a:xfrm>
            <a:off x="462794" y="5257701"/>
            <a:ext cx="1126641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Double and single quotes are “simple” quotes. There’s practically no difference between them in JavaScript.</a:t>
            </a:r>
            <a:endParaRPr lang="en-US" dirty="0"/>
          </a:p>
        </p:txBody>
      </p:sp>
    </p:spTree>
    <p:extLst>
      <p:ext uri="{BB962C8B-B14F-4D97-AF65-F5344CB8AC3E}">
        <p14:creationId xmlns:p14="http://schemas.microsoft.com/office/powerpoint/2010/main" val="2454731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Strings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Backticks are “extended functionality” quotes. They allow us to embed variables and expressions into a string by wrapping them in ${…}, for example:</a:t>
            </a:r>
            <a:endParaRPr lang="en-US" b="0" dirty="0">
              <a:effectLst/>
            </a:endParaRPr>
          </a:p>
        </p:txBody>
      </p:sp>
      <p:sp>
        <p:nvSpPr>
          <p:cNvPr id="10" name="TextBox 9">
            <a:extLst>
              <a:ext uri="{FF2B5EF4-FFF2-40B4-BE49-F238E27FC236}">
                <a16:creationId xmlns:a16="http://schemas.microsoft.com/office/drawing/2014/main" id="{85F294D7-322F-4078-BE3D-363982AE6A38}"/>
              </a:ext>
            </a:extLst>
          </p:cNvPr>
          <p:cNvSpPr txBox="1"/>
          <p:nvPr/>
        </p:nvSpPr>
        <p:spPr>
          <a:xfrm>
            <a:off x="6096000" y="3607951"/>
            <a:ext cx="5487797" cy="1200329"/>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 expression inside ${…} is evaluated and the result becomes a part of the string. We can put anything in there: a variable like name or an arithmetical expression like 1 + 2 or something more complex.</a:t>
            </a:r>
          </a:p>
        </p:txBody>
      </p:sp>
      <p:pic>
        <p:nvPicPr>
          <p:cNvPr id="3" name="Picture 2">
            <a:extLst>
              <a:ext uri="{FF2B5EF4-FFF2-40B4-BE49-F238E27FC236}">
                <a16:creationId xmlns:a16="http://schemas.microsoft.com/office/drawing/2014/main" id="{4A0AEE13-E561-0C14-9574-775E4EB626DE}"/>
              </a:ext>
            </a:extLst>
          </p:cNvPr>
          <p:cNvPicPr>
            <a:picLocks noChangeAspect="1"/>
          </p:cNvPicPr>
          <p:nvPr/>
        </p:nvPicPr>
        <p:blipFill>
          <a:blip r:embed="rId2"/>
          <a:stretch>
            <a:fillRect/>
          </a:stretch>
        </p:blipFill>
        <p:spPr>
          <a:xfrm>
            <a:off x="546376" y="3272724"/>
            <a:ext cx="5132971" cy="1778133"/>
          </a:xfrm>
          <a:prstGeom prst="rect">
            <a:avLst/>
          </a:prstGeom>
        </p:spPr>
      </p:pic>
      <p:sp>
        <p:nvSpPr>
          <p:cNvPr id="11" name="TextBox 10">
            <a:extLst>
              <a:ext uri="{FF2B5EF4-FFF2-40B4-BE49-F238E27FC236}">
                <a16:creationId xmlns:a16="http://schemas.microsoft.com/office/drawing/2014/main" id="{9817E741-41ED-F539-A720-6389B045E923}"/>
              </a:ext>
            </a:extLst>
          </p:cNvPr>
          <p:cNvSpPr txBox="1"/>
          <p:nvPr/>
        </p:nvSpPr>
        <p:spPr>
          <a:xfrm>
            <a:off x="6096000" y="5700130"/>
            <a:ext cx="6094602" cy="646331"/>
          </a:xfrm>
          <a:prstGeom prst="rect">
            <a:avLst/>
          </a:prstGeom>
          <a:noFill/>
        </p:spPr>
        <p:txBody>
          <a:bodyPr wrap="square">
            <a:spAutoFit/>
          </a:bodyPr>
          <a:lstStyle/>
          <a:p>
            <a:r>
              <a:rPr lang="en-US" b="0" i="0" dirty="0">
                <a:solidFill>
                  <a:srgbClr val="FF0000"/>
                </a:solidFill>
                <a:effectLst/>
                <a:latin typeface="arial" panose="020B0604020202020204" pitchFamily="34" charset="0"/>
              </a:rPr>
              <a:t>⚠</a:t>
            </a:r>
            <a:r>
              <a:rPr lang="en-US" sz="1800" b="1" i="0" u="none" strike="noStrike" dirty="0">
                <a:solidFill>
                  <a:srgbClr val="FF0000"/>
                </a:solidFill>
                <a:effectLst/>
                <a:latin typeface="Calibri" panose="020F0502020204030204" pitchFamily="34" charset="0"/>
              </a:rPr>
              <a:t> Important note:</a:t>
            </a:r>
            <a:r>
              <a:rPr lang="en-US" sz="1800" b="1" i="0" u="none" strike="noStrike" dirty="0">
                <a:solidFill>
                  <a:srgbClr val="000000"/>
                </a:solidFill>
                <a:effectLst/>
                <a:latin typeface="Calibri" panose="020F0502020204030204" pitchFamily="34" charset="0"/>
              </a:rPr>
              <a:t> </a:t>
            </a:r>
            <a:r>
              <a:rPr lang="en-US" sz="1800" i="0" u="none" strike="noStrike" dirty="0">
                <a:solidFill>
                  <a:srgbClr val="000000"/>
                </a:solidFill>
                <a:effectLst/>
                <a:latin typeface="Calibri" panose="020F0502020204030204" pitchFamily="34" charset="0"/>
              </a:rPr>
              <a:t>T</a:t>
            </a:r>
            <a:r>
              <a:rPr lang="en-US" sz="1800" b="0" i="0" u="none" strike="noStrike" dirty="0">
                <a:solidFill>
                  <a:srgbClr val="000000"/>
                </a:solidFill>
                <a:effectLst/>
                <a:latin typeface="Calibri" panose="020F0502020204030204" pitchFamily="34" charset="0"/>
              </a:rPr>
              <a:t>his can only be done in backticks. Other quotes don’t have this embedding functionality!</a:t>
            </a:r>
            <a:endParaRPr lang="en-US" dirty="0"/>
          </a:p>
        </p:txBody>
      </p:sp>
      <p:pic>
        <p:nvPicPr>
          <p:cNvPr id="12" name="Picture 11">
            <a:extLst>
              <a:ext uri="{FF2B5EF4-FFF2-40B4-BE49-F238E27FC236}">
                <a16:creationId xmlns:a16="http://schemas.microsoft.com/office/drawing/2014/main" id="{257D110D-68A3-6AFE-BF39-FA3411E05CCF}"/>
              </a:ext>
            </a:extLst>
          </p:cNvPr>
          <p:cNvPicPr>
            <a:picLocks noChangeAspect="1"/>
          </p:cNvPicPr>
          <p:nvPr/>
        </p:nvPicPr>
        <p:blipFill>
          <a:blip r:embed="rId3"/>
          <a:stretch>
            <a:fillRect/>
          </a:stretch>
        </p:blipFill>
        <p:spPr>
          <a:xfrm>
            <a:off x="546376" y="5704840"/>
            <a:ext cx="5132971" cy="641621"/>
          </a:xfrm>
          <a:prstGeom prst="rect">
            <a:avLst/>
          </a:prstGeom>
        </p:spPr>
      </p:pic>
    </p:spTree>
    <p:extLst>
      <p:ext uri="{BB962C8B-B14F-4D97-AF65-F5344CB8AC3E}">
        <p14:creationId xmlns:p14="http://schemas.microsoft.com/office/powerpoint/2010/main" val="1224237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Strings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92333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 is very little difference between the single and double quotes, and which you use is down to personal preference. You should choose one and stick to it, however; differently quoted code can be confusing, especially if you use two different quotes on the same string! The following will return an error:</a:t>
            </a:r>
            <a:endParaRPr lang="en-US" b="0" dirty="0">
              <a:effectLst/>
            </a:endParaRPr>
          </a:p>
        </p:txBody>
      </p:sp>
      <p:pic>
        <p:nvPicPr>
          <p:cNvPr id="5" name="Picture 4">
            <a:extLst>
              <a:ext uri="{FF2B5EF4-FFF2-40B4-BE49-F238E27FC236}">
                <a16:creationId xmlns:a16="http://schemas.microsoft.com/office/drawing/2014/main" id="{7B068B5A-66A6-9D1E-1E61-7A678F33FA05}"/>
              </a:ext>
            </a:extLst>
          </p:cNvPr>
          <p:cNvPicPr>
            <a:picLocks noChangeAspect="1"/>
          </p:cNvPicPr>
          <p:nvPr/>
        </p:nvPicPr>
        <p:blipFill>
          <a:blip r:embed="rId2"/>
          <a:stretch>
            <a:fillRect/>
          </a:stretch>
        </p:blipFill>
        <p:spPr>
          <a:xfrm>
            <a:off x="552669" y="3429000"/>
            <a:ext cx="4514282" cy="523505"/>
          </a:xfrm>
          <a:prstGeom prst="rect">
            <a:avLst/>
          </a:prstGeom>
        </p:spPr>
      </p:pic>
      <p:sp>
        <p:nvSpPr>
          <p:cNvPr id="13" name="TextBox 12">
            <a:extLst>
              <a:ext uri="{FF2B5EF4-FFF2-40B4-BE49-F238E27FC236}">
                <a16:creationId xmlns:a16="http://schemas.microsoft.com/office/drawing/2014/main" id="{5CC17E12-4F6F-783A-6F42-6E926F2C65A6}"/>
              </a:ext>
            </a:extLst>
          </p:cNvPr>
          <p:cNvSpPr txBox="1"/>
          <p:nvPr/>
        </p:nvSpPr>
        <p:spPr>
          <a:xfrm>
            <a:off x="462794" y="4386920"/>
            <a:ext cx="11266411"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browser will think the string has not been closed because the other type of quote you are not using to contain your strings can appear in the string. For example, both of these are okay:</a:t>
            </a:r>
            <a:endParaRPr lang="en-US" b="0" dirty="0">
              <a:effectLst/>
            </a:endParaRPr>
          </a:p>
        </p:txBody>
      </p:sp>
      <p:pic>
        <p:nvPicPr>
          <p:cNvPr id="8" name="Picture 7">
            <a:extLst>
              <a:ext uri="{FF2B5EF4-FFF2-40B4-BE49-F238E27FC236}">
                <a16:creationId xmlns:a16="http://schemas.microsoft.com/office/drawing/2014/main" id="{A93927D6-4557-9D33-93BA-8BE2D60A1A41}"/>
              </a:ext>
            </a:extLst>
          </p:cNvPr>
          <p:cNvPicPr>
            <a:picLocks noChangeAspect="1"/>
          </p:cNvPicPr>
          <p:nvPr/>
        </p:nvPicPr>
        <p:blipFill>
          <a:blip r:embed="rId3"/>
          <a:stretch>
            <a:fillRect/>
          </a:stretch>
        </p:blipFill>
        <p:spPr>
          <a:xfrm>
            <a:off x="552669" y="5219237"/>
            <a:ext cx="4514282" cy="617683"/>
          </a:xfrm>
          <a:prstGeom prst="rect">
            <a:avLst/>
          </a:prstGeom>
        </p:spPr>
      </p:pic>
    </p:spTree>
    <p:extLst>
      <p:ext uri="{BB962C8B-B14F-4D97-AF65-F5344CB8AC3E}">
        <p14:creationId xmlns:p14="http://schemas.microsoft.com/office/powerpoint/2010/main" val="18680268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Focus points: </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HTML</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3</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735763" y="1325184"/>
            <a:ext cx="4618037" cy="5432425"/>
          </a:xfrm>
        </p:spPr>
        <p:txBody>
          <a:bodyPr>
            <a:normAutofit/>
          </a:bodyPr>
          <a:lstStyle/>
          <a:p>
            <a:pPr marL="285750" indent="-285750">
              <a:buFont typeface="Wingdings" panose="05000000000000000000" pitchFamily="2" charset="2"/>
              <a:buChar char="Ø"/>
            </a:pPr>
            <a:r>
              <a:rPr lang="en-US" sz="2400" dirty="0"/>
              <a:t>Variables</a:t>
            </a:r>
          </a:p>
          <a:p>
            <a:pPr marL="285750" indent="-285750">
              <a:buFont typeface="Wingdings" panose="05000000000000000000" pitchFamily="2" charset="2"/>
              <a:buChar char="Ø"/>
            </a:pPr>
            <a:r>
              <a:rPr lang="en-US" sz="2400" dirty="0"/>
              <a:t>Data Types</a:t>
            </a:r>
          </a:p>
          <a:p>
            <a:pPr marL="285750" indent="-285750">
              <a:buFont typeface="Wingdings" panose="05000000000000000000" pitchFamily="2" charset="2"/>
              <a:buChar char="Ø"/>
            </a:pPr>
            <a:r>
              <a:rPr lang="en-US" sz="2400" dirty="0"/>
              <a:t>Conditionals</a:t>
            </a:r>
          </a:p>
          <a:p>
            <a:pPr marL="285750" indent="-285750">
              <a:buFont typeface="Wingdings" panose="05000000000000000000" pitchFamily="2" charset="2"/>
              <a:buChar char="Ø"/>
            </a:pPr>
            <a:r>
              <a:rPr lang="en-US" sz="2400" dirty="0"/>
              <a:t>Developer Tools</a:t>
            </a:r>
          </a:p>
          <a:p>
            <a:pPr marL="285750" indent="-285750">
              <a:buFont typeface="Wingdings" panose="05000000000000000000" pitchFamily="2" charset="2"/>
              <a:buChar char="Ø"/>
            </a:pPr>
            <a:r>
              <a:rPr lang="en-US" sz="2400" dirty="0"/>
              <a:t>Functions</a:t>
            </a:r>
          </a:p>
        </p:txBody>
      </p:sp>
    </p:spTree>
    <p:extLst>
      <p:ext uri="{BB962C8B-B14F-4D97-AF65-F5344CB8AC3E}">
        <p14:creationId xmlns:p14="http://schemas.microsoft.com/office/powerpoint/2010/main" val="2849151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Strings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However, you can't include the same quote mark inside the string if it's being used to contain them. The following will give an error, as it confuses the browser as to where the string ends:</a:t>
            </a:r>
            <a:endParaRPr lang="en-US" b="0" dirty="0">
              <a:effectLst/>
            </a:endParaRPr>
          </a:p>
        </p:txBody>
      </p:sp>
      <p:pic>
        <p:nvPicPr>
          <p:cNvPr id="5" name="Picture 4">
            <a:extLst>
              <a:ext uri="{FF2B5EF4-FFF2-40B4-BE49-F238E27FC236}">
                <a16:creationId xmlns:a16="http://schemas.microsoft.com/office/drawing/2014/main" id="{7B068B5A-66A6-9D1E-1E61-7A678F33FA05}"/>
              </a:ext>
            </a:extLst>
          </p:cNvPr>
          <p:cNvPicPr>
            <a:picLocks noChangeAspect="1"/>
          </p:cNvPicPr>
          <p:nvPr/>
        </p:nvPicPr>
        <p:blipFill>
          <a:blip r:embed="rId2"/>
          <a:srcRect/>
          <a:stretch/>
        </p:blipFill>
        <p:spPr>
          <a:xfrm>
            <a:off x="552669" y="3137161"/>
            <a:ext cx="6524486" cy="423883"/>
          </a:xfrm>
          <a:prstGeom prst="rect">
            <a:avLst/>
          </a:prstGeom>
        </p:spPr>
      </p:pic>
      <p:sp>
        <p:nvSpPr>
          <p:cNvPr id="11" name="TextBox 10">
            <a:extLst>
              <a:ext uri="{FF2B5EF4-FFF2-40B4-BE49-F238E27FC236}">
                <a16:creationId xmlns:a16="http://schemas.microsoft.com/office/drawing/2014/main" id="{382511A7-B27A-645F-8646-15521A71DE4C}"/>
              </a:ext>
            </a:extLst>
          </p:cNvPr>
          <p:cNvSpPr txBox="1"/>
          <p:nvPr/>
        </p:nvSpPr>
        <p:spPr>
          <a:xfrm>
            <a:off x="462794" y="3833336"/>
            <a:ext cx="11266410" cy="923330"/>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To fix our previous problem code line, we need to escape the problem quote mark. Escaping characters means that we do something to them to make sure they are recognized as text, not part of the code. In JavaScript, we do this by putting a backslash just before the character:</a:t>
            </a:r>
            <a:endParaRPr lang="en-US" dirty="0"/>
          </a:p>
        </p:txBody>
      </p:sp>
      <p:pic>
        <p:nvPicPr>
          <p:cNvPr id="7" name="Picture 6">
            <a:extLst>
              <a:ext uri="{FF2B5EF4-FFF2-40B4-BE49-F238E27FC236}">
                <a16:creationId xmlns:a16="http://schemas.microsoft.com/office/drawing/2014/main" id="{DE651CE0-AC7D-782A-8E3A-84F21912FCB3}"/>
              </a:ext>
            </a:extLst>
          </p:cNvPr>
          <p:cNvPicPr>
            <a:picLocks noChangeAspect="1"/>
          </p:cNvPicPr>
          <p:nvPr/>
        </p:nvPicPr>
        <p:blipFill>
          <a:blip r:embed="rId3"/>
          <a:stretch>
            <a:fillRect/>
          </a:stretch>
        </p:blipFill>
        <p:spPr>
          <a:xfrm>
            <a:off x="552670" y="4782425"/>
            <a:ext cx="6524486" cy="653276"/>
          </a:xfrm>
          <a:prstGeom prst="rect">
            <a:avLst/>
          </a:prstGeom>
        </p:spPr>
      </p:pic>
      <p:sp>
        <p:nvSpPr>
          <p:cNvPr id="14" name="TextBox 13">
            <a:extLst>
              <a:ext uri="{FF2B5EF4-FFF2-40B4-BE49-F238E27FC236}">
                <a16:creationId xmlns:a16="http://schemas.microsoft.com/office/drawing/2014/main" id="{BC71E7EB-29A0-82BB-8AE3-726D088D1DE9}"/>
              </a:ext>
            </a:extLst>
          </p:cNvPr>
          <p:cNvSpPr txBox="1"/>
          <p:nvPr/>
        </p:nvSpPr>
        <p:spPr>
          <a:xfrm>
            <a:off x="552669" y="5972853"/>
            <a:ext cx="11176535" cy="400110"/>
          </a:xfrm>
          <a:prstGeom prst="rect">
            <a:avLst/>
          </a:prstGeom>
          <a:noFill/>
        </p:spPr>
        <p:txBody>
          <a:bodyPr wrap="square">
            <a:spAutoFit/>
          </a:bodyPr>
          <a:lstStyle/>
          <a:p>
            <a:r>
              <a:rPr lang="en-US" sz="2000" b="0" i="0" u="none" strike="noStrike" dirty="0">
                <a:solidFill>
                  <a:srgbClr val="000000"/>
                </a:solidFill>
                <a:effectLst/>
                <a:latin typeface="Calibri" panose="020F0502020204030204" pitchFamily="34" charset="0"/>
              </a:rPr>
              <a:t>See </a:t>
            </a:r>
            <a:r>
              <a:rPr lang="en-US" sz="2000" b="0" i="0" u="sng" strike="noStrike" dirty="0">
                <a:solidFill>
                  <a:srgbClr val="1155CC"/>
                </a:solidFill>
                <a:effectLst/>
                <a:latin typeface="Calibri" panose="020F0502020204030204" pitchFamily="34" charset="0"/>
                <a:hlinkClick r:id="rId4"/>
              </a:rPr>
              <a:t>escape sequences</a:t>
            </a:r>
            <a:r>
              <a:rPr lang="en-US" sz="2000" b="0" i="0" u="none" strike="noStrike" dirty="0">
                <a:solidFill>
                  <a:srgbClr val="000000"/>
                </a:solidFill>
                <a:effectLst/>
                <a:latin typeface="Calibri" panose="020F0502020204030204" pitchFamily="34" charset="0"/>
              </a:rPr>
              <a:t> for more details.</a:t>
            </a:r>
            <a:endParaRPr lang="en-US" sz="2000" dirty="0"/>
          </a:p>
        </p:txBody>
      </p:sp>
    </p:spTree>
    <p:extLst>
      <p:ext uri="{BB962C8B-B14F-4D97-AF65-F5344CB8AC3E}">
        <p14:creationId xmlns:p14="http://schemas.microsoft.com/office/powerpoint/2010/main" val="167448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Booleans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74052"/>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boolean type has only two values: </a:t>
            </a:r>
            <a:r>
              <a:rPr lang="en-US" sz="1800" b="1" i="0" u="none" strike="noStrike" dirty="0">
                <a:solidFill>
                  <a:srgbClr val="000000"/>
                </a:solidFill>
                <a:effectLst/>
                <a:latin typeface="Calibri" panose="020F0502020204030204" pitchFamily="34" charset="0"/>
              </a:rPr>
              <a:t>true</a:t>
            </a:r>
            <a:r>
              <a:rPr lang="en-US" sz="1800" b="0" i="0" u="none" strike="noStrike" dirty="0">
                <a:solidFill>
                  <a:srgbClr val="000000"/>
                </a:solidFill>
                <a:effectLst/>
                <a:latin typeface="Calibri" panose="020F0502020204030204" pitchFamily="34" charset="0"/>
              </a:rPr>
              <a:t> and </a:t>
            </a:r>
            <a:r>
              <a:rPr lang="en-US" sz="1800" b="1" i="0" u="none" strike="noStrike" dirty="0">
                <a:solidFill>
                  <a:srgbClr val="000000"/>
                </a:solidFill>
                <a:effectLst/>
                <a:latin typeface="Calibri" panose="020F0502020204030204" pitchFamily="34" charset="0"/>
              </a:rPr>
              <a:t>false</a:t>
            </a:r>
            <a:r>
              <a:rPr lang="en-US" sz="1800" b="0" i="0" u="none" strike="noStrike" dirty="0">
                <a:solidFill>
                  <a:srgbClr val="000000"/>
                </a:solidFill>
                <a:effectLst/>
                <a:latin typeface="Calibri" panose="020F0502020204030204" pitchFamily="34" charset="0"/>
              </a:rPr>
              <a:t>.</a:t>
            </a:r>
            <a:r>
              <a:rPr lang="en-US" dirty="0"/>
              <a:t> </a:t>
            </a:r>
            <a:r>
              <a:rPr lang="en-US" sz="1800" b="0" i="0" u="none" strike="noStrike" dirty="0">
                <a:solidFill>
                  <a:srgbClr val="000000"/>
                </a:solidFill>
                <a:effectLst/>
                <a:latin typeface="Calibri" panose="020F0502020204030204" pitchFamily="34" charset="0"/>
              </a:rPr>
              <a:t>This type is commonly used to store yes/no values: </a:t>
            </a:r>
            <a:r>
              <a:rPr lang="en-US" sz="1800" b="1" i="0" u="none" strike="noStrike" dirty="0">
                <a:solidFill>
                  <a:srgbClr val="000000"/>
                </a:solidFill>
                <a:effectLst/>
                <a:latin typeface="Calibri" panose="020F0502020204030204" pitchFamily="34" charset="0"/>
              </a:rPr>
              <a:t>true</a:t>
            </a:r>
            <a:r>
              <a:rPr lang="en-US" sz="1800" b="0" i="0" u="none" strike="noStrike" dirty="0">
                <a:solidFill>
                  <a:srgbClr val="000000"/>
                </a:solidFill>
                <a:effectLst/>
                <a:latin typeface="Calibri" panose="020F0502020204030204" pitchFamily="34" charset="0"/>
              </a:rPr>
              <a:t> means “yes, correct”, and </a:t>
            </a:r>
            <a:r>
              <a:rPr lang="en-US" sz="1800" b="1" i="0" u="none" strike="noStrike" dirty="0">
                <a:solidFill>
                  <a:srgbClr val="000000"/>
                </a:solidFill>
                <a:effectLst/>
                <a:latin typeface="Calibri" panose="020F0502020204030204" pitchFamily="34" charset="0"/>
              </a:rPr>
              <a:t>false</a:t>
            </a:r>
            <a:r>
              <a:rPr lang="en-US" sz="1800" b="0" i="0" u="none" strike="noStrike" dirty="0">
                <a:solidFill>
                  <a:srgbClr val="000000"/>
                </a:solidFill>
                <a:effectLst/>
                <a:latin typeface="Calibri" panose="020F0502020204030204" pitchFamily="34" charset="0"/>
              </a:rPr>
              <a:t> means “no, incorrect”. For instance:</a:t>
            </a:r>
            <a:endParaRPr lang="en-US" b="0" dirty="0">
              <a:effectLst/>
            </a:endParaRPr>
          </a:p>
        </p:txBody>
      </p:sp>
      <p:pic>
        <p:nvPicPr>
          <p:cNvPr id="3" name="Picture 2">
            <a:extLst>
              <a:ext uri="{FF2B5EF4-FFF2-40B4-BE49-F238E27FC236}">
                <a16:creationId xmlns:a16="http://schemas.microsoft.com/office/drawing/2014/main" id="{BE177069-18B5-AC28-AFE6-507A405748DB}"/>
              </a:ext>
            </a:extLst>
          </p:cNvPr>
          <p:cNvPicPr>
            <a:picLocks noChangeAspect="1"/>
          </p:cNvPicPr>
          <p:nvPr/>
        </p:nvPicPr>
        <p:blipFill>
          <a:blip r:embed="rId2"/>
          <a:stretch>
            <a:fillRect/>
          </a:stretch>
        </p:blipFill>
        <p:spPr>
          <a:xfrm>
            <a:off x="524049" y="3160231"/>
            <a:ext cx="6463310" cy="646331"/>
          </a:xfrm>
          <a:prstGeom prst="rect">
            <a:avLst/>
          </a:prstGeom>
        </p:spPr>
      </p:pic>
      <p:sp>
        <p:nvSpPr>
          <p:cNvPr id="12" name="TextBox 11">
            <a:extLst>
              <a:ext uri="{FF2B5EF4-FFF2-40B4-BE49-F238E27FC236}">
                <a16:creationId xmlns:a16="http://schemas.microsoft.com/office/drawing/2014/main" id="{7D961B25-4055-09F4-27F2-495C9A836A4C}"/>
              </a:ext>
            </a:extLst>
          </p:cNvPr>
          <p:cNvSpPr txBox="1"/>
          <p:nvPr/>
        </p:nvSpPr>
        <p:spPr>
          <a:xfrm>
            <a:off x="462793" y="4378945"/>
            <a:ext cx="609460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Boolean values also come as a result of comparisons:</a:t>
            </a:r>
            <a:endParaRPr lang="en-US" dirty="0"/>
          </a:p>
        </p:txBody>
      </p:sp>
      <p:pic>
        <p:nvPicPr>
          <p:cNvPr id="10" name="Picture 9">
            <a:extLst>
              <a:ext uri="{FF2B5EF4-FFF2-40B4-BE49-F238E27FC236}">
                <a16:creationId xmlns:a16="http://schemas.microsoft.com/office/drawing/2014/main" id="{A6836422-E67B-D1B0-C717-F06889B5715B}"/>
              </a:ext>
            </a:extLst>
          </p:cNvPr>
          <p:cNvPicPr>
            <a:picLocks noChangeAspect="1"/>
          </p:cNvPicPr>
          <p:nvPr/>
        </p:nvPicPr>
        <p:blipFill>
          <a:blip r:embed="rId3"/>
          <a:stretch>
            <a:fillRect/>
          </a:stretch>
        </p:blipFill>
        <p:spPr>
          <a:xfrm>
            <a:off x="524049" y="4817597"/>
            <a:ext cx="6463310" cy="806934"/>
          </a:xfrm>
          <a:prstGeom prst="rect">
            <a:avLst/>
          </a:prstGeom>
        </p:spPr>
      </p:pic>
    </p:spTree>
    <p:extLst>
      <p:ext uri="{BB962C8B-B14F-4D97-AF65-F5344CB8AC3E}">
        <p14:creationId xmlns:p14="http://schemas.microsoft.com/office/powerpoint/2010/main" val="3556162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Null</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special </a:t>
            </a:r>
            <a:r>
              <a:rPr lang="en-US" sz="1800" b="1" i="0" u="none" strike="noStrike" dirty="0">
                <a:solidFill>
                  <a:srgbClr val="000000"/>
                </a:solidFill>
                <a:effectLst/>
                <a:latin typeface="Calibri" panose="020F0502020204030204" pitchFamily="34" charset="0"/>
              </a:rPr>
              <a:t>null</a:t>
            </a:r>
            <a:r>
              <a:rPr lang="en-US" sz="1800" b="0" i="0" u="none" strike="noStrike" dirty="0">
                <a:solidFill>
                  <a:srgbClr val="000000"/>
                </a:solidFill>
                <a:effectLst/>
                <a:latin typeface="Calibri" panose="020F0502020204030204" pitchFamily="34" charset="0"/>
              </a:rPr>
              <a:t> value does not belong to any of the types described above.</a:t>
            </a:r>
            <a:r>
              <a:rPr lang="en-US" dirty="0"/>
              <a:t> </a:t>
            </a:r>
            <a:r>
              <a:rPr lang="en-US" sz="1800" b="0" i="0" u="none" strike="noStrike" dirty="0">
                <a:solidFill>
                  <a:srgbClr val="000000"/>
                </a:solidFill>
                <a:effectLst/>
                <a:latin typeface="Calibri" panose="020F0502020204030204" pitchFamily="34" charset="0"/>
              </a:rPr>
              <a:t>It forms a separate type of its own which contains only the null value:</a:t>
            </a:r>
            <a:endParaRPr lang="en-US" b="0" dirty="0">
              <a:effectLst/>
            </a:endParaRPr>
          </a:p>
        </p:txBody>
      </p:sp>
      <p:pic>
        <p:nvPicPr>
          <p:cNvPr id="3" name="Picture 2">
            <a:extLst>
              <a:ext uri="{FF2B5EF4-FFF2-40B4-BE49-F238E27FC236}">
                <a16:creationId xmlns:a16="http://schemas.microsoft.com/office/drawing/2014/main" id="{BE177069-18B5-AC28-AFE6-507A405748DB}"/>
              </a:ext>
            </a:extLst>
          </p:cNvPr>
          <p:cNvPicPr>
            <a:picLocks noChangeAspect="1"/>
          </p:cNvPicPr>
          <p:nvPr/>
        </p:nvPicPr>
        <p:blipFill>
          <a:blip r:embed="rId2"/>
          <a:srcRect/>
          <a:stretch/>
        </p:blipFill>
        <p:spPr>
          <a:xfrm>
            <a:off x="540827" y="3447554"/>
            <a:ext cx="2193984" cy="535858"/>
          </a:xfrm>
          <a:prstGeom prst="rect">
            <a:avLst/>
          </a:prstGeom>
        </p:spPr>
      </p:pic>
      <p:sp>
        <p:nvSpPr>
          <p:cNvPr id="12" name="TextBox 11">
            <a:extLst>
              <a:ext uri="{FF2B5EF4-FFF2-40B4-BE49-F238E27FC236}">
                <a16:creationId xmlns:a16="http://schemas.microsoft.com/office/drawing/2014/main" id="{7D961B25-4055-09F4-27F2-495C9A836A4C}"/>
              </a:ext>
            </a:extLst>
          </p:cNvPr>
          <p:cNvSpPr txBox="1"/>
          <p:nvPr/>
        </p:nvSpPr>
        <p:spPr>
          <a:xfrm>
            <a:off x="462794" y="4199318"/>
            <a:ext cx="11266411"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In JavaScript, null is not a “reference to a non-existing object” or a “null pointer” like in some other languages. It’s just a special value which represents “nothing”, “empty” or “value unknown”. So the code above states that age is unknown.</a:t>
            </a:r>
            <a:endParaRPr lang="en-US" dirty="0"/>
          </a:p>
        </p:txBody>
      </p:sp>
    </p:spTree>
    <p:extLst>
      <p:ext uri="{BB962C8B-B14F-4D97-AF65-F5344CB8AC3E}">
        <p14:creationId xmlns:p14="http://schemas.microsoft.com/office/powerpoint/2010/main" val="2027345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Undefined</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special value </a:t>
            </a:r>
            <a:r>
              <a:rPr lang="en-US" sz="1800" b="1" i="0" u="none" strike="noStrike" dirty="0">
                <a:solidFill>
                  <a:srgbClr val="000000"/>
                </a:solidFill>
                <a:effectLst/>
                <a:latin typeface="Calibri" panose="020F0502020204030204" pitchFamily="34" charset="0"/>
              </a:rPr>
              <a:t>undefined</a:t>
            </a:r>
            <a:r>
              <a:rPr lang="en-US" sz="1800" b="0" i="0" u="none" strike="noStrike" dirty="0">
                <a:solidFill>
                  <a:srgbClr val="000000"/>
                </a:solidFill>
                <a:effectLst/>
                <a:latin typeface="Calibri" panose="020F0502020204030204" pitchFamily="34" charset="0"/>
              </a:rPr>
              <a:t> also stands apart. It makes a type of its own, just like </a:t>
            </a:r>
            <a:r>
              <a:rPr lang="en-US" sz="1800" b="1" i="0" u="none" strike="noStrike" dirty="0">
                <a:solidFill>
                  <a:srgbClr val="000000"/>
                </a:solidFill>
                <a:effectLst/>
                <a:latin typeface="Calibri" panose="020F0502020204030204" pitchFamily="34" charset="0"/>
              </a:rPr>
              <a:t>null</a:t>
            </a:r>
            <a:r>
              <a:rPr lang="en-US" sz="1800" b="0" i="0" u="none" strike="noStrike" dirty="0">
                <a:solidFill>
                  <a:srgbClr val="000000"/>
                </a:solidFill>
                <a:effectLst/>
                <a:latin typeface="Calibri" panose="020F0502020204030204" pitchFamily="34" charset="0"/>
              </a:rPr>
              <a:t>. The meaning of undefined is “value is not assigned”. If a variable is declared, but not assigned, then its value is undefined:</a:t>
            </a:r>
            <a:endParaRPr lang="en-US" b="0" dirty="0">
              <a:effectLst/>
            </a:endParaRPr>
          </a:p>
        </p:txBody>
      </p:sp>
      <p:pic>
        <p:nvPicPr>
          <p:cNvPr id="3" name="Picture 2">
            <a:extLst>
              <a:ext uri="{FF2B5EF4-FFF2-40B4-BE49-F238E27FC236}">
                <a16:creationId xmlns:a16="http://schemas.microsoft.com/office/drawing/2014/main" id="{BE177069-18B5-AC28-AFE6-507A405748DB}"/>
              </a:ext>
            </a:extLst>
          </p:cNvPr>
          <p:cNvPicPr>
            <a:picLocks noChangeAspect="1"/>
          </p:cNvPicPr>
          <p:nvPr/>
        </p:nvPicPr>
        <p:blipFill>
          <a:blip r:embed="rId2"/>
          <a:srcRect/>
          <a:stretch/>
        </p:blipFill>
        <p:spPr>
          <a:xfrm>
            <a:off x="540827" y="3365374"/>
            <a:ext cx="3427166" cy="700664"/>
          </a:xfrm>
          <a:prstGeom prst="rect">
            <a:avLst/>
          </a:prstGeom>
        </p:spPr>
      </p:pic>
      <p:sp>
        <p:nvSpPr>
          <p:cNvPr id="12" name="TextBox 11">
            <a:extLst>
              <a:ext uri="{FF2B5EF4-FFF2-40B4-BE49-F238E27FC236}">
                <a16:creationId xmlns:a16="http://schemas.microsoft.com/office/drawing/2014/main" id="{7D961B25-4055-09F4-27F2-495C9A836A4C}"/>
              </a:ext>
            </a:extLst>
          </p:cNvPr>
          <p:cNvSpPr txBox="1"/>
          <p:nvPr/>
        </p:nvSpPr>
        <p:spPr>
          <a:xfrm>
            <a:off x="462794" y="4325153"/>
            <a:ext cx="11266411"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Technically, it is possible to explicitly assign undefined to a variable:</a:t>
            </a:r>
            <a:endParaRPr lang="en-US" dirty="0"/>
          </a:p>
        </p:txBody>
      </p:sp>
      <p:pic>
        <p:nvPicPr>
          <p:cNvPr id="5" name="Picture 4">
            <a:extLst>
              <a:ext uri="{FF2B5EF4-FFF2-40B4-BE49-F238E27FC236}">
                <a16:creationId xmlns:a16="http://schemas.microsoft.com/office/drawing/2014/main" id="{50C92F16-5D2C-B6AA-167B-8AB1965167F3}"/>
              </a:ext>
            </a:extLst>
          </p:cNvPr>
          <p:cNvPicPr>
            <a:picLocks noChangeAspect="1"/>
          </p:cNvPicPr>
          <p:nvPr/>
        </p:nvPicPr>
        <p:blipFill>
          <a:blip r:embed="rId3"/>
          <a:stretch>
            <a:fillRect/>
          </a:stretch>
        </p:blipFill>
        <p:spPr>
          <a:xfrm>
            <a:off x="540827" y="4953600"/>
            <a:ext cx="4333875" cy="1533525"/>
          </a:xfrm>
          <a:prstGeom prst="rect">
            <a:avLst/>
          </a:prstGeom>
        </p:spPr>
      </p:pic>
      <p:sp>
        <p:nvSpPr>
          <p:cNvPr id="10" name="TextBox 9">
            <a:extLst>
              <a:ext uri="{FF2B5EF4-FFF2-40B4-BE49-F238E27FC236}">
                <a16:creationId xmlns:a16="http://schemas.microsoft.com/office/drawing/2014/main" id="{AD87D89C-2D76-EB42-30D0-CC79BDB999AC}"/>
              </a:ext>
            </a:extLst>
          </p:cNvPr>
          <p:cNvSpPr txBox="1"/>
          <p:nvPr/>
        </p:nvSpPr>
        <p:spPr>
          <a:xfrm>
            <a:off x="5355933" y="5120197"/>
            <a:ext cx="6094602" cy="1200329"/>
          </a:xfrm>
          <a:prstGeom prst="rect">
            <a:avLst/>
          </a:prstGeom>
          <a:noFill/>
        </p:spPr>
        <p:txBody>
          <a:bodyPr wrap="square">
            <a:spAutoFit/>
          </a:bodyPr>
          <a:lstStyle/>
          <a:p>
            <a:r>
              <a:rPr lang="en-US" sz="1800" b="0" i="0" u="none" strike="noStrike" dirty="0">
                <a:solidFill>
                  <a:schemeClr val="accent1"/>
                </a:solidFill>
                <a:effectLst/>
                <a:latin typeface="Calibri" panose="020F0502020204030204" pitchFamily="34" charset="0"/>
              </a:rPr>
              <a:t>Note: </a:t>
            </a:r>
            <a:r>
              <a:rPr lang="en-US" sz="1800" b="0" i="0" u="none" strike="noStrike" dirty="0">
                <a:solidFill>
                  <a:srgbClr val="000000"/>
                </a:solidFill>
                <a:effectLst/>
                <a:latin typeface="Calibri" panose="020F0502020204030204" pitchFamily="34" charset="0"/>
              </a:rPr>
              <a:t>We don’t recommend doing that. Normally, one uses </a:t>
            </a:r>
            <a:r>
              <a:rPr lang="en-US" sz="1800" b="1" i="0" u="none" strike="noStrike" dirty="0">
                <a:solidFill>
                  <a:srgbClr val="000000"/>
                </a:solidFill>
                <a:effectLst/>
                <a:latin typeface="Calibri" panose="020F0502020204030204" pitchFamily="34" charset="0"/>
              </a:rPr>
              <a:t>null</a:t>
            </a:r>
            <a:r>
              <a:rPr lang="en-US" sz="1800" b="0" i="0" u="none" strike="noStrike" dirty="0">
                <a:solidFill>
                  <a:srgbClr val="000000"/>
                </a:solidFill>
                <a:effectLst/>
                <a:latin typeface="Calibri" panose="020F0502020204030204" pitchFamily="34" charset="0"/>
              </a:rPr>
              <a:t> to assign an “empty” or “unknown” value to a variable, while undefined is reserved as a default initial value for unassigned things.</a:t>
            </a:r>
            <a:endParaRPr lang="en-US" dirty="0"/>
          </a:p>
        </p:txBody>
      </p:sp>
    </p:spTree>
    <p:extLst>
      <p:ext uri="{BB962C8B-B14F-4D97-AF65-F5344CB8AC3E}">
        <p14:creationId xmlns:p14="http://schemas.microsoft.com/office/powerpoint/2010/main" val="1559207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1856919"/>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object type is special. All other types are called “primitive” because their values can contain only a single thing (be it a string or a number or whatever). In contrast, objects are used to store collections of data and more complex entities.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In JavaScript, objects penetrate almost every aspect of the language. So we must understand them first before going in-depth anywhere else. An object can be created with figure brackets {…} with an optional list of properties. A property is a “key: value” pair, where key is a string (also called a “property name”), and value can be anything.</a:t>
            </a:r>
            <a:endParaRPr lang="en-US" b="0" dirty="0">
              <a:effectLst/>
            </a:endParaRPr>
          </a:p>
        </p:txBody>
      </p:sp>
      <p:sp>
        <p:nvSpPr>
          <p:cNvPr id="11" name="TextBox 10">
            <a:extLst>
              <a:ext uri="{FF2B5EF4-FFF2-40B4-BE49-F238E27FC236}">
                <a16:creationId xmlns:a16="http://schemas.microsoft.com/office/drawing/2014/main" id="{4BBE8955-4BE7-A07E-C17E-B9A2A83B5B4D}"/>
              </a:ext>
            </a:extLst>
          </p:cNvPr>
          <p:cNvSpPr txBox="1"/>
          <p:nvPr/>
        </p:nvSpPr>
        <p:spPr>
          <a:xfrm>
            <a:off x="462794" y="4731283"/>
            <a:ext cx="609460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An empty object can be created using one of two syntaxes:</a:t>
            </a:r>
            <a:endParaRPr lang="en-US" dirty="0"/>
          </a:p>
        </p:txBody>
      </p:sp>
      <p:pic>
        <p:nvPicPr>
          <p:cNvPr id="7" name="Picture 6">
            <a:extLst>
              <a:ext uri="{FF2B5EF4-FFF2-40B4-BE49-F238E27FC236}">
                <a16:creationId xmlns:a16="http://schemas.microsoft.com/office/drawing/2014/main" id="{137F1E31-22B9-A101-1804-02A116AD55B5}"/>
              </a:ext>
            </a:extLst>
          </p:cNvPr>
          <p:cNvPicPr>
            <a:picLocks noChangeAspect="1"/>
          </p:cNvPicPr>
          <p:nvPr/>
        </p:nvPicPr>
        <p:blipFill>
          <a:blip r:embed="rId2"/>
          <a:stretch>
            <a:fillRect/>
          </a:stretch>
        </p:blipFill>
        <p:spPr>
          <a:xfrm>
            <a:off x="530035" y="5156017"/>
            <a:ext cx="4996253" cy="305216"/>
          </a:xfrm>
          <a:prstGeom prst="rect">
            <a:avLst/>
          </a:prstGeom>
        </p:spPr>
      </p:pic>
      <p:pic>
        <p:nvPicPr>
          <p:cNvPr id="13" name="Picture 12">
            <a:extLst>
              <a:ext uri="{FF2B5EF4-FFF2-40B4-BE49-F238E27FC236}">
                <a16:creationId xmlns:a16="http://schemas.microsoft.com/office/drawing/2014/main" id="{0A8AA4FE-EC55-BF0A-09DA-2E762E6DDD61}"/>
              </a:ext>
            </a:extLst>
          </p:cNvPr>
          <p:cNvPicPr>
            <a:picLocks noChangeAspect="1"/>
          </p:cNvPicPr>
          <p:nvPr/>
        </p:nvPicPr>
        <p:blipFill>
          <a:blip r:embed="rId3"/>
          <a:stretch>
            <a:fillRect/>
          </a:stretch>
        </p:blipFill>
        <p:spPr>
          <a:xfrm>
            <a:off x="530036" y="5503179"/>
            <a:ext cx="3894824" cy="305216"/>
          </a:xfrm>
          <a:prstGeom prst="rect">
            <a:avLst/>
          </a:prstGeom>
        </p:spPr>
      </p:pic>
      <p:sp>
        <p:nvSpPr>
          <p:cNvPr id="15" name="TextBox 14">
            <a:extLst>
              <a:ext uri="{FF2B5EF4-FFF2-40B4-BE49-F238E27FC236}">
                <a16:creationId xmlns:a16="http://schemas.microsoft.com/office/drawing/2014/main" id="{299827DA-3622-C068-2E60-7CBA6EE73BF5}"/>
              </a:ext>
            </a:extLst>
          </p:cNvPr>
          <p:cNvSpPr txBox="1"/>
          <p:nvPr/>
        </p:nvSpPr>
        <p:spPr>
          <a:xfrm>
            <a:off x="462794" y="6060856"/>
            <a:ext cx="11266412" cy="338554"/>
          </a:xfrm>
          <a:prstGeom prst="rect">
            <a:avLst/>
          </a:prstGeom>
          <a:noFill/>
        </p:spPr>
        <p:txBody>
          <a:bodyPr wrap="square">
            <a:spAutoFit/>
          </a:bodyPr>
          <a:lstStyle/>
          <a:p>
            <a:r>
              <a:rPr lang="en-US" sz="1600" b="0" i="0" u="none" strike="noStrike" dirty="0">
                <a:solidFill>
                  <a:srgbClr val="000000"/>
                </a:solidFill>
                <a:effectLst/>
                <a:latin typeface="Calibri" panose="020F0502020204030204" pitchFamily="34" charset="0"/>
              </a:rPr>
              <a:t>Usually, the figure brackets {...} are used. That declaration is called an object literal. </a:t>
            </a:r>
            <a:r>
              <a:rPr lang="en-US" sz="1600" b="0" i="0" u="none" strike="noStrike" dirty="0">
                <a:solidFill>
                  <a:srgbClr val="000000"/>
                </a:solidFill>
                <a:effectLst/>
                <a:latin typeface="Calibri" panose="020F0502020204030204" pitchFamily="34" charset="0"/>
                <a:hlinkClick r:id="rId4"/>
              </a:rPr>
              <a:t>Here’s</a:t>
            </a:r>
            <a:r>
              <a:rPr lang="en-US" sz="1600" b="0" i="0" u="none" strike="noStrike" dirty="0">
                <a:solidFill>
                  <a:srgbClr val="000000"/>
                </a:solidFill>
                <a:effectLst/>
                <a:latin typeface="Calibri" panose="020F0502020204030204" pitchFamily="34" charset="0"/>
              </a:rPr>
              <a:t> the difference between the two.</a:t>
            </a:r>
            <a:endParaRPr lang="en-US" sz="1600" dirty="0"/>
          </a:p>
        </p:txBody>
      </p:sp>
    </p:spTree>
    <p:extLst>
      <p:ext uri="{BB962C8B-B14F-4D97-AF65-F5344CB8AC3E}">
        <p14:creationId xmlns:p14="http://schemas.microsoft.com/office/powerpoint/2010/main" val="3853531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We can immediately put some properties into {...} as “key: value” pairs:</a:t>
            </a:r>
            <a:endParaRPr lang="en-US" b="0" dirty="0">
              <a:effectLst/>
            </a:endParaRPr>
          </a:p>
        </p:txBody>
      </p:sp>
      <p:pic>
        <p:nvPicPr>
          <p:cNvPr id="3" name="Picture 2">
            <a:extLst>
              <a:ext uri="{FF2B5EF4-FFF2-40B4-BE49-F238E27FC236}">
                <a16:creationId xmlns:a16="http://schemas.microsoft.com/office/drawing/2014/main" id="{0D9B8870-D00D-C466-CDDD-DDABCCF91FA0}"/>
              </a:ext>
            </a:extLst>
          </p:cNvPr>
          <p:cNvPicPr>
            <a:picLocks noChangeAspect="1"/>
          </p:cNvPicPr>
          <p:nvPr/>
        </p:nvPicPr>
        <p:blipFill>
          <a:blip r:embed="rId2"/>
          <a:stretch>
            <a:fillRect/>
          </a:stretch>
        </p:blipFill>
        <p:spPr>
          <a:xfrm>
            <a:off x="560926" y="3071205"/>
            <a:ext cx="4304689" cy="1121902"/>
          </a:xfrm>
          <a:prstGeom prst="rect">
            <a:avLst/>
          </a:prstGeom>
        </p:spPr>
      </p:pic>
      <p:sp>
        <p:nvSpPr>
          <p:cNvPr id="12" name="TextBox 11">
            <a:extLst>
              <a:ext uri="{FF2B5EF4-FFF2-40B4-BE49-F238E27FC236}">
                <a16:creationId xmlns:a16="http://schemas.microsoft.com/office/drawing/2014/main" id="{1A300A9A-692A-EE73-77D9-9B8246F30322}"/>
              </a:ext>
            </a:extLst>
          </p:cNvPr>
          <p:cNvSpPr txBox="1"/>
          <p:nvPr/>
        </p:nvSpPr>
        <p:spPr>
          <a:xfrm>
            <a:off x="462794" y="4431407"/>
            <a:ext cx="11266412" cy="1405513"/>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 property has a key (also known as “name” or “identifier”) before the colon ":" and a value to the right of it. In the user object, there are two properties:</a:t>
            </a:r>
            <a:endParaRPr lang="en-US" b="0" dirty="0">
              <a:effectLst/>
            </a:endParaRPr>
          </a:p>
          <a:p>
            <a:pPr marL="342900" indent="-342900" rtl="0" fontAlgn="base">
              <a:spcBef>
                <a:spcPts val="0"/>
              </a:spcBef>
              <a:spcAft>
                <a:spcPts val="800"/>
              </a:spcAft>
              <a:buFont typeface="+mj-lt"/>
              <a:buAutoNum type="arabicPeriod"/>
            </a:pPr>
            <a:r>
              <a:rPr lang="en-US" sz="1800" b="0" i="0" u="none" strike="noStrike" dirty="0">
                <a:solidFill>
                  <a:srgbClr val="000000"/>
                </a:solidFill>
                <a:effectLst/>
                <a:latin typeface="Calibri" panose="020F0502020204030204" pitchFamily="34" charset="0"/>
              </a:rPr>
              <a:t>The first property has the name "name" and the value "John".</a:t>
            </a:r>
          </a:p>
          <a:p>
            <a:pPr marL="342900" indent="-342900" rtl="0" fontAlgn="base">
              <a:spcBef>
                <a:spcPts val="0"/>
              </a:spcBef>
              <a:spcAft>
                <a:spcPts val="800"/>
              </a:spcAft>
              <a:buFont typeface="+mj-lt"/>
              <a:buAutoNum type="arabicPeriod"/>
            </a:pPr>
            <a:r>
              <a:rPr lang="en-US" sz="1800" b="0" i="0" u="none" strike="noStrike" dirty="0">
                <a:solidFill>
                  <a:srgbClr val="000000"/>
                </a:solidFill>
                <a:effectLst/>
                <a:latin typeface="Calibri" panose="020F0502020204030204" pitchFamily="34" charset="0"/>
              </a:rPr>
              <a:t>The second one has the name "age" and the value 30.</a:t>
            </a:r>
          </a:p>
        </p:txBody>
      </p:sp>
    </p:spTree>
    <p:extLst>
      <p:ext uri="{BB962C8B-B14F-4D97-AF65-F5344CB8AC3E}">
        <p14:creationId xmlns:p14="http://schemas.microsoft.com/office/powerpoint/2010/main" val="21406696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We can add, remove and read files from it at any time. Property values are accessible using the dot notation:</a:t>
            </a:r>
            <a:endParaRPr lang="en-US" b="0" dirty="0">
              <a:effectLst/>
            </a:endParaRPr>
          </a:p>
        </p:txBody>
      </p:sp>
      <p:pic>
        <p:nvPicPr>
          <p:cNvPr id="3" name="Picture 2">
            <a:extLst>
              <a:ext uri="{FF2B5EF4-FFF2-40B4-BE49-F238E27FC236}">
                <a16:creationId xmlns:a16="http://schemas.microsoft.com/office/drawing/2014/main" id="{0D9B8870-D00D-C466-CDDD-DDABCCF91FA0}"/>
              </a:ext>
            </a:extLst>
          </p:cNvPr>
          <p:cNvPicPr>
            <a:picLocks noChangeAspect="1"/>
          </p:cNvPicPr>
          <p:nvPr/>
        </p:nvPicPr>
        <p:blipFill>
          <a:blip r:embed="rId2"/>
          <a:srcRect/>
          <a:stretch/>
        </p:blipFill>
        <p:spPr>
          <a:xfrm>
            <a:off x="560926" y="3109742"/>
            <a:ext cx="4304689" cy="1044827"/>
          </a:xfrm>
          <a:prstGeom prst="rect">
            <a:avLst/>
          </a:prstGeom>
        </p:spPr>
      </p:pic>
      <p:sp>
        <p:nvSpPr>
          <p:cNvPr id="12" name="TextBox 11">
            <a:extLst>
              <a:ext uri="{FF2B5EF4-FFF2-40B4-BE49-F238E27FC236}">
                <a16:creationId xmlns:a16="http://schemas.microsoft.com/office/drawing/2014/main" id="{1A300A9A-692A-EE73-77D9-9B8246F30322}"/>
              </a:ext>
            </a:extLst>
          </p:cNvPr>
          <p:cNvSpPr txBox="1"/>
          <p:nvPr/>
        </p:nvSpPr>
        <p:spPr>
          <a:xfrm>
            <a:off x="462794" y="4892911"/>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value can be of any type. Let’s </a:t>
            </a:r>
            <a:r>
              <a:rPr lang="en-US" sz="1800" i="0" u="none" strike="noStrike" dirty="0">
                <a:solidFill>
                  <a:srgbClr val="000000"/>
                </a:solidFill>
                <a:effectLst/>
                <a:latin typeface="Calibri" panose="020F0502020204030204" pitchFamily="34" charset="0"/>
              </a:rPr>
              <a:t>add</a:t>
            </a:r>
            <a:r>
              <a:rPr lang="en-US" sz="1800" b="0" i="0" u="none" strike="noStrike" dirty="0">
                <a:solidFill>
                  <a:srgbClr val="000000"/>
                </a:solidFill>
                <a:effectLst/>
                <a:latin typeface="Calibri" panose="020F0502020204030204" pitchFamily="34" charset="0"/>
              </a:rPr>
              <a:t> a boolean one:</a:t>
            </a:r>
            <a:endParaRPr lang="en-US" b="0" dirty="0">
              <a:effectLst/>
            </a:endParaRPr>
          </a:p>
        </p:txBody>
      </p:sp>
      <p:pic>
        <p:nvPicPr>
          <p:cNvPr id="5" name="Picture 4">
            <a:extLst>
              <a:ext uri="{FF2B5EF4-FFF2-40B4-BE49-F238E27FC236}">
                <a16:creationId xmlns:a16="http://schemas.microsoft.com/office/drawing/2014/main" id="{F255464E-7053-58F1-2128-0EBF834B8EAF}"/>
              </a:ext>
            </a:extLst>
          </p:cNvPr>
          <p:cNvPicPr>
            <a:picLocks noChangeAspect="1"/>
          </p:cNvPicPr>
          <p:nvPr/>
        </p:nvPicPr>
        <p:blipFill>
          <a:blip r:embed="rId3"/>
          <a:stretch>
            <a:fillRect/>
          </a:stretch>
        </p:blipFill>
        <p:spPr>
          <a:xfrm>
            <a:off x="5887935" y="4892911"/>
            <a:ext cx="2045531" cy="369332"/>
          </a:xfrm>
          <a:prstGeom prst="rect">
            <a:avLst/>
          </a:prstGeom>
        </p:spPr>
      </p:pic>
      <p:sp>
        <p:nvSpPr>
          <p:cNvPr id="10" name="TextBox 9">
            <a:extLst>
              <a:ext uri="{FF2B5EF4-FFF2-40B4-BE49-F238E27FC236}">
                <a16:creationId xmlns:a16="http://schemas.microsoft.com/office/drawing/2014/main" id="{6BF27B7A-C162-493F-7269-920C59A6209C}"/>
              </a:ext>
            </a:extLst>
          </p:cNvPr>
          <p:cNvSpPr txBox="1"/>
          <p:nvPr/>
        </p:nvSpPr>
        <p:spPr>
          <a:xfrm>
            <a:off x="462794" y="5539081"/>
            <a:ext cx="609460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To </a:t>
            </a:r>
            <a:r>
              <a:rPr lang="en-US" sz="1800" i="0" u="none" strike="noStrike" dirty="0">
                <a:solidFill>
                  <a:srgbClr val="000000"/>
                </a:solidFill>
                <a:effectLst/>
                <a:latin typeface="Calibri" panose="020F0502020204030204" pitchFamily="34" charset="0"/>
              </a:rPr>
              <a:t>remove</a:t>
            </a:r>
            <a:r>
              <a:rPr lang="en-US" sz="1800" b="0" i="0" u="none" strike="noStrike" dirty="0">
                <a:solidFill>
                  <a:srgbClr val="000000"/>
                </a:solidFill>
                <a:effectLst/>
                <a:latin typeface="Calibri" panose="020F0502020204030204" pitchFamily="34" charset="0"/>
              </a:rPr>
              <a:t> a property, we can use the </a:t>
            </a:r>
            <a:r>
              <a:rPr lang="en-US" sz="1800" b="1" i="0" u="none" strike="noStrike" dirty="0">
                <a:solidFill>
                  <a:srgbClr val="000000"/>
                </a:solidFill>
                <a:effectLst/>
                <a:latin typeface="Calibri" panose="020F0502020204030204" pitchFamily="34" charset="0"/>
              </a:rPr>
              <a:t>delete</a:t>
            </a:r>
            <a:r>
              <a:rPr lang="en-US" sz="1800" b="0" i="0" u="none" strike="noStrike" dirty="0">
                <a:solidFill>
                  <a:srgbClr val="000000"/>
                </a:solidFill>
                <a:effectLst/>
                <a:latin typeface="Calibri" panose="020F0502020204030204" pitchFamily="34" charset="0"/>
              </a:rPr>
              <a:t> operator:</a:t>
            </a:r>
            <a:endParaRPr lang="en-US" dirty="0"/>
          </a:p>
        </p:txBody>
      </p:sp>
      <p:pic>
        <p:nvPicPr>
          <p:cNvPr id="8" name="Picture 7">
            <a:extLst>
              <a:ext uri="{FF2B5EF4-FFF2-40B4-BE49-F238E27FC236}">
                <a16:creationId xmlns:a16="http://schemas.microsoft.com/office/drawing/2014/main" id="{DAB44492-BF56-41D2-F6DD-294CC4B883C0}"/>
              </a:ext>
            </a:extLst>
          </p:cNvPr>
          <p:cNvPicPr>
            <a:picLocks noChangeAspect="1"/>
          </p:cNvPicPr>
          <p:nvPr/>
        </p:nvPicPr>
        <p:blipFill>
          <a:blip r:embed="rId4"/>
          <a:stretch>
            <a:fillRect/>
          </a:stretch>
        </p:blipFill>
        <p:spPr>
          <a:xfrm>
            <a:off x="5887935" y="5539081"/>
            <a:ext cx="2418245" cy="369332"/>
          </a:xfrm>
          <a:prstGeom prst="rect">
            <a:avLst/>
          </a:prstGeom>
        </p:spPr>
      </p:pic>
    </p:spTree>
    <p:extLst>
      <p:ext uri="{BB962C8B-B14F-4D97-AF65-F5344CB8AC3E}">
        <p14:creationId xmlns:p14="http://schemas.microsoft.com/office/powerpoint/2010/main" val="14647732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We can also use multiword property names, but then they must be quoted:</a:t>
            </a:r>
            <a:endParaRPr lang="en-US" b="0" dirty="0">
              <a:effectLst/>
            </a:endParaRPr>
          </a:p>
        </p:txBody>
      </p:sp>
      <p:pic>
        <p:nvPicPr>
          <p:cNvPr id="3" name="Picture 2">
            <a:extLst>
              <a:ext uri="{FF2B5EF4-FFF2-40B4-BE49-F238E27FC236}">
                <a16:creationId xmlns:a16="http://schemas.microsoft.com/office/drawing/2014/main" id="{0D9B8870-D00D-C466-CDDD-DDABCCF91FA0}"/>
              </a:ext>
            </a:extLst>
          </p:cNvPr>
          <p:cNvPicPr>
            <a:picLocks noChangeAspect="1"/>
          </p:cNvPicPr>
          <p:nvPr/>
        </p:nvPicPr>
        <p:blipFill>
          <a:blip r:embed="rId2"/>
          <a:srcRect/>
          <a:stretch/>
        </p:blipFill>
        <p:spPr>
          <a:xfrm>
            <a:off x="560926" y="3087344"/>
            <a:ext cx="5603340" cy="1151371"/>
          </a:xfrm>
          <a:prstGeom prst="rect">
            <a:avLst/>
          </a:prstGeom>
        </p:spPr>
      </p:pic>
      <p:sp>
        <p:nvSpPr>
          <p:cNvPr id="11" name="TextBox 10">
            <a:extLst>
              <a:ext uri="{FF2B5EF4-FFF2-40B4-BE49-F238E27FC236}">
                <a16:creationId xmlns:a16="http://schemas.microsoft.com/office/drawing/2014/main" id="{EA7CCD6D-C702-5C58-2C4C-6B2A0463CD8F}"/>
              </a:ext>
            </a:extLst>
          </p:cNvPr>
          <p:cNvSpPr txBox="1"/>
          <p:nvPr/>
        </p:nvSpPr>
        <p:spPr>
          <a:xfrm>
            <a:off x="459972" y="4515553"/>
            <a:ext cx="6097424"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 last property in the list may end with a comma:</a:t>
            </a:r>
            <a:endParaRPr lang="en-US" dirty="0"/>
          </a:p>
        </p:txBody>
      </p:sp>
      <p:pic>
        <p:nvPicPr>
          <p:cNvPr id="7" name="Picture 6">
            <a:extLst>
              <a:ext uri="{FF2B5EF4-FFF2-40B4-BE49-F238E27FC236}">
                <a16:creationId xmlns:a16="http://schemas.microsoft.com/office/drawing/2014/main" id="{921D839F-486A-8F98-B330-8A959C2DB16D}"/>
              </a:ext>
            </a:extLst>
          </p:cNvPr>
          <p:cNvPicPr>
            <a:picLocks noChangeAspect="1"/>
          </p:cNvPicPr>
          <p:nvPr/>
        </p:nvPicPr>
        <p:blipFill>
          <a:blip r:embed="rId3"/>
          <a:stretch>
            <a:fillRect/>
          </a:stretch>
        </p:blipFill>
        <p:spPr>
          <a:xfrm>
            <a:off x="560926" y="5037336"/>
            <a:ext cx="2114550" cy="1495425"/>
          </a:xfrm>
          <a:prstGeom prst="rect">
            <a:avLst/>
          </a:prstGeom>
        </p:spPr>
      </p:pic>
      <p:sp>
        <p:nvSpPr>
          <p:cNvPr id="14" name="TextBox 13">
            <a:extLst>
              <a:ext uri="{FF2B5EF4-FFF2-40B4-BE49-F238E27FC236}">
                <a16:creationId xmlns:a16="http://schemas.microsoft.com/office/drawing/2014/main" id="{1A2B9EFE-8624-89FC-A956-1480851A69D9}"/>
              </a:ext>
            </a:extLst>
          </p:cNvPr>
          <p:cNvSpPr txBox="1"/>
          <p:nvPr/>
        </p:nvSpPr>
        <p:spPr>
          <a:xfrm>
            <a:off x="3362596" y="5461882"/>
            <a:ext cx="8366610"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That is called a “trailing” or “hanging” comma. Makes it easier to add/remove/move around properties, because all lines become alike.</a:t>
            </a:r>
            <a:endParaRPr lang="en-US" dirty="0"/>
          </a:p>
        </p:txBody>
      </p:sp>
    </p:spTree>
    <p:extLst>
      <p:ext uri="{BB962C8B-B14F-4D97-AF65-F5344CB8AC3E}">
        <p14:creationId xmlns:p14="http://schemas.microsoft.com/office/powerpoint/2010/main" val="39899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For multiword properties, the dot access doesn’t work:</a:t>
            </a:r>
            <a:endParaRPr lang="en-US" b="0" dirty="0">
              <a:effectLst/>
            </a:endParaRPr>
          </a:p>
        </p:txBody>
      </p:sp>
      <p:pic>
        <p:nvPicPr>
          <p:cNvPr id="3" name="Picture 2">
            <a:extLst>
              <a:ext uri="{FF2B5EF4-FFF2-40B4-BE49-F238E27FC236}">
                <a16:creationId xmlns:a16="http://schemas.microsoft.com/office/drawing/2014/main" id="{0D9B8870-D00D-C466-CDDD-DDABCCF91FA0}"/>
              </a:ext>
            </a:extLst>
          </p:cNvPr>
          <p:cNvPicPr>
            <a:picLocks noChangeAspect="1"/>
          </p:cNvPicPr>
          <p:nvPr/>
        </p:nvPicPr>
        <p:blipFill>
          <a:blip r:embed="rId2"/>
          <a:srcRect/>
          <a:stretch/>
        </p:blipFill>
        <p:spPr>
          <a:xfrm>
            <a:off x="560926" y="3067286"/>
            <a:ext cx="3660696" cy="635262"/>
          </a:xfrm>
          <a:prstGeom prst="rect">
            <a:avLst/>
          </a:prstGeom>
        </p:spPr>
      </p:pic>
      <p:sp>
        <p:nvSpPr>
          <p:cNvPr id="10" name="TextBox 9">
            <a:extLst>
              <a:ext uri="{FF2B5EF4-FFF2-40B4-BE49-F238E27FC236}">
                <a16:creationId xmlns:a16="http://schemas.microsoft.com/office/drawing/2014/main" id="{CBD27C65-125F-95CA-464E-E6BF25D45C34}"/>
              </a:ext>
            </a:extLst>
          </p:cNvPr>
          <p:cNvSpPr txBox="1"/>
          <p:nvPr/>
        </p:nvSpPr>
        <p:spPr>
          <a:xfrm>
            <a:off x="462794" y="3886229"/>
            <a:ext cx="11266412" cy="92333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JavaScript doesn’t understand that. It thinks that we address user.likes, and then gives a syntax error when it comes across unexpected birds. The dot requires the key to be a valid variable identifier. That implies: contains no spaces, doesn’t start with a digit and doesn’t include special characters ($ and _ are allowed).</a:t>
            </a:r>
            <a:endParaRPr lang="en-US" b="0" dirty="0">
              <a:effectLst/>
            </a:endParaRPr>
          </a:p>
        </p:txBody>
      </p:sp>
      <p:sp>
        <p:nvSpPr>
          <p:cNvPr id="12" name="TextBox 11">
            <a:extLst>
              <a:ext uri="{FF2B5EF4-FFF2-40B4-BE49-F238E27FC236}">
                <a16:creationId xmlns:a16="http://schemas.microsoft.com/office/drawing/2014/main" id="{E4BE18BA-0A96-C9A8-2E56-89438D123162}"/>
              </a:ext>
            </a:extLst>
          </p:cNvPr>
          <p:cNvSpPr txBox="1"/>
          <p:nvPr/>
        </p:nvSpPr>
        <p:spPr>
          <a:xfrm>
            <a:off x="462794" y="4970842"/>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There’s an alternative “square bracket notation” that works with any string:</a:t>
            </a:r>
            <a:endParaRPr lang="en-US" b="0" dirty="0">
              <a:effectLst/>
            </a:endParaRPr>
          </a:p>
        </p:txBody>
      </p:sp>
      <p:pic>
        <p:nvPicPr>
          <p:cNvPr id="8" name="Picture 7">
            <a:extLst>
              <a:ext uri="{FF2B5EF4-FFF2-40B4-BE49-F238E27FC236}">
                <a16:creationId xmlns:a16="http://schemas.microsoft.com/office/drawing/2014/main" id="{F167770B-9191-F8EC-2469-DC3415AF8F5A}"/>
              </a:ext>
            </a:extLst>
          </p:cNvPr>
          <p:cNvPicPr>
            <a:picLocks noChangeAspect="1"/>
          </p:cNvPicPr>
          <p:nvPr/>
        </p:nvPicPr>
        <p:blipFill>
          <a:blip r:embed="rId3"/>
          <a:srcRect/>
          <a:stretch/>
        </p:blipFill>
        <p:spPr>
          <a:xfrm>
            <a:off x="560926" y="5400138"/>
            <a:ext cx="2754842" cy="1341363"/>
          </a:xfrm>
          <a:prstGeom prst="rect">
            <a:avLst/>
          </a:prstGeom>
        </p:spPr>
      </p:pic>
      <p:sp>
        <p:nvSpPr>
          <p:cNvPr id="17" name="TextBox 16">
            <a:extLst>
              <a:ext uri="{FF2B5EF4-FFF2-40B4-BE49-F238E27FC236}">
                <a16:creationId xmlns:a16="http://schemas.microsoft.com/office/drawing/2014/main" id="{AE7494AC-E849-FC80-B1D7-06F17FB3D938}"/>
              </a:ext>
            </a:extLst>
          </p:cNvPr>
          <p:cNvSpPr txBox="1"/>
          <p:nvPr/>
        </p:nvSpPr>
        <p:spPr>
          <a:xfrm>
            <a:off x="4177469" y="5886153"/>
            <a:ext cx="3837062" cy="369332"/>
          </a:xfrm>
          <a:prstGeom prst="rect">
            <a:avLst/>
          </a:prstGeom>
          <a:noFill/>
        </p:spPr>
        <p:txBody>
          <a:bodyPr wrap="square">
            <a:spAutoFit/>
          </a:bodyPr>
          <a:lstStyle/>
          <a:p>
            <a:pPr rtl="0">
              <a:spcBef>
                <a:spcPts val="0"/>
              </a:spcBef>
              <a:spcAft>
                <a:spcPts val="800"/>
              </a:spcAft>
            </a:pPr>
            <a:r>
              <a:rPr lang="en-US" sz="1800" b="0" i="0" u="none" strike="noStrike" dirty="0">
                <a:solidFill>
                  <a:schemeClr val="accent1"/>
                </a:solidFill>
                <a:effectLst/>
                <a:latin typeface="Calibri" panose="020F0502020204030204" pitchFamily="34" charset="0"/>
              </a:rPr>
              <a:t>Note: </a:t>
            </a:r>
            <a:r>
              <a:rPr lang="en-US" sz="1800" b="0" i="0" u="none" strike="noStrike" dirty="0">
                <a:solidFill>
                  <a:srgbClr val="000000"/>
                </a:solidFill>
                <a:effectLst/>
                <a:latin typeface="Calibri" panose="020F0502020204030204" pitchFamily="34" charset="0"/>
              </a:rPr>
              <a:t>Any type of quotes will </a:t>
            </a:r>
            <a:r>
              <a:rPr lang="en-US" dirty="0">
                <a:solidFill>
                  <a:srgbClr val="000000"/>
                </a:solidFill>
                <a:latin typeface="Calibri" panose="020F0502020204030204" pitchFamily="34" charset="0"/>
              </a:rPr>
              <a:t>work</a:t>
            </a:r>
            <a:r>
              <a:rPr lang="en-US" sz="1800" b="0" i="0" u="none" strike="noStrike" dirty="0">
                <a:solidFill>
                  <a:srgbClr val="000000"/>
                </a:solidFill>
                <a:effectLst/>
                <a:latin typeface="Calibri" panose="020F0502020204030204" pitchFamily="34" charset="0"/>
              </a:rPr>
              <a:t>.</a:t>
            </a:r>
            <a:endParaRPr lang="en-US" dirty="0"/>
          </a:p>
        </p:txBody>
      </p:sp>
    </p:spTree>
    <p:extLst>
      <p:ext uri="{BB962C8B-B14F-4D97-AF65-F5344CB8AC3E}">
        <p14:creationId xmlns:p14="http://schemas.microsoft.com/office/powerpoint/2010/main" val="32552744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Objects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Square brackets also provide a way to obtain the property name as the result of any expression – as opposed to a literal string – like from a variable as follows:</a:t>
            </a:r>
            <a:endParaRPr lang="en-US" b="0" dirty="0">
              <a:effectLst/>
            </a:endParaRPr>
          </a:p>
        </p:txBody>
      </p:sp>
      <p:pic>
        <p:nvPicPr>
          <p:cNvPr id="5" name="Picture 4">
            <a:extLst>
              <a:ext uri="{FF2B5EF4-FFF2-40B4-BE49-F238E27FC236}">
                <a16:creationId xmlns:a16="http://schemas.microsoft.com/office/drawing/2014/main" id="{5A86F5A7-643D-CC87-D175-03F693CAB0DD}"/>
              </a:ext>
            </a:extLst>
          </p:cNvPr>
          <p:cNvPicPr>
            <a:picLocks noChangeAspect="1"/>
          </p:cNvPicPr>
          <p:nvPr/>
        </p:nvPicPr>
        <p:blipFill>
          <a:blip r:embed="rId2"/>
          <a:stretch>
            <a:fillRect/>
          </a:stretch>
        </p:blipFill>
        <p:spPr>
          <a:xfrm>
            <a:off x="573413" y="3296453"/>
            <a:ext cx="4169503" cy="867642"/>
          </a:xfrm>
          <a:prstGeom prst="rect">
            <a:avLst/>
          </a:prstGeom>
        </p:spPr>
      </p:pic>
      <p:sp>
        <p:nvSpPr>
          <p:cNvPr id="13" name="TextBox 12">
            <a:extLst>
              <a:ext uri="{FF2B5EF4-FFF2-40B4-BE49-F238E27FC236}">
                <a16:creationId xmlns:a16="http://schemas.microsoft.com/office/drawing/2014/main" id="{2C29292F-0C8E-34AB-A9C2-7BBAF6D864E7}"/>
              </a:ext>
            </a:extLst>
          </p:cNvPr>
          <p:cNvSpPr txBox="1"/>
          <p:nvPr/>
        </p:nvSpPr>
        <p:spPr>
          <a:xfrm>
            <a:off x="462794" y="4367830"/>
            <a:ext cx="11266412"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Here, the variable key may be calculated at run-time or depend on the user input. And then we use it to access the property. That gives us a great deal of flexibility. For instance:</a:t>
            </a:r>
            <a:endParaRPr lang="en-US" dirty="0"/>
          </a:p>
        </p:txBody>
      </p:sp>
      <p:pic>
        <p:nvPicPr>
          <p:cNvPr id="11" name="Picture 10">
            <a:extLst>
              <a:ext uri="{FF2B5EF4-FFF2-40B4-BE49-F238E27FC236}">
                <a16:creationId xmlns:a16="http://schemas.microsoft.com/office/drawing/2014/main" id="{A3EECDFC-DDC5-4436-E0C2-BE1DD5CAE982}"/>
              </a:ext>
            </a:extLst>
          </p:cNvPr>
          <p:cNvPicPr>
            <a:picLocks noChangeAspect="1"/>
          </p:cNvPicPr>
          <p:nvPr/>
        </p:nvPicPr>
        <p:blipFill>
          <a:blip r:embed="rId3"/>
          <a:stretch>
            <a:fillRect/>
          </a:stretch>
        </p:blipFill>
        <p:spPr>
          <a:xfrm>
            <a:off x="573413" y="5073874"/>
            <a:ext cx="5844479" cy="1551466"/>
          </a:xfrm>
          <a:prstGeom prst="rect">
            <a:avLst/>
          </a:prstGeom>
        </p:spPr>
      </p:pic>
    </p:spTree>
    <p:extLst>
      <p:ext uri="{BB962C8B-B14F-4D97-AF65-F5344CB8AC3E}">
        <p14:creationId xmlns:p14="http://schemas.microsoft.com/office/powerpoint/2010/main" val="142812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How to run JavaScript code?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923330"/>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All JavaScript we will be writing in the majority of this course will be run via the browser. The simplest way to get started is to simply create an HTML file with the JavaScript code inside of it. Type the basic HTML skeleton into a file on your computer somewhere:</a:t>
            </a:r>
            <a:endParaRPr lang="en-US" sz="2000" b="0" dirty="0">
              <a:effectLst/>
            </a:endParaRPr>
          </a:p>
        </p:txBody>
      </p:sp>
      <p:pic>
        <p:nvPicPr>
          <p:cNvPr id="3" name="Picture 2">
            <a:extLst>
              <a:ext uri="{FF2B5EF4-FFF2-40B4-BE49-F238E27FC236}">
                <a16:creationId xmlns:a16="http://schemas.microsoft.com/office/drawing/2014/main" id="{280DE9AA-8181-C8DB-8D07-25D83EB2EC63}"/>
              </a:ext>
            </a:extLst>
          </p:cNvPr>
          <p:cNvPicPr>
            <a:picLocks noChangeAspect="1"/>
          </p:cNvPicPr>
          <p:nvPr/>
        </p:nvPicPr>
        <p:blipFill>
          <a:blip r:embed="rId2"/>
          <a:stretch>
            <a:fillRect/>
          </a:stretch>
        </p:blipFill>
        <p:spPr>
          <a:xfrm>
            <a:off x="969628" y="3778738"/>
            <a:ext cx="2784992" cy="2588506"/>
          </a:xfrm>
          <a:prstGeom prst="rect">
            <a:avLst/>
          </a:prstGeom>
        </p:spPr>
      </p:pic>
      <p:sp>
        <p:nvSpPr>
          <p:cNvPr id="8" name="TextBox 7">
            <a:extLst>
              <a:ext uri="{FF2B5EF4-FFF2-40B4-BE49-F238E27FC236}">
                <a16:creationId xmlns:a16="http://schemas.microsoft.com/office/drawing/2014/main" id="{466C10B5-E0EE-0B1A-1C5D-92C574AFC1DD}"/>
              </a:ext>
            </a:extLst>
          </p:cNvPr>
          <p:cNvSpPr txBox="1"/>
          <p:nvPr/>
        </p:nvSpPr>
        <p:spPr>
          <a:xfrm>
            <a:off x="5127770" y="4334327"/>
            <a:ext cx="6094602" cy="1477328"/>
          </a:xfrm>
          <a:prstGeom prst="rect">
            <a:avLst/>
          </a:prstGeom>
          <a:noFill/>
        </p:spPr>
        <p:txBody>
          <a:bodyPr wrap="square">
            <a:spAutoFit/>
          </a:bodyPr>
          <a:lstStyle/>
          <a:p>
            <a:r>
              <a:rPr lang="en-US" sz="1800" b="0" i="1" u="none" strike="noStrike" dirty="0">
                <a:solidFill>
                  <a:schemeClr val="accent1"/>
                </a:solidFill>
                <a:effectLst/>
                <a:latin typeface="Calibri" panose="020F0502020204030204" pitchFamily="34" charset="0"/>
              </a:rPr>
              <a:t>Note: </a:t>
            </a:r>
            <a:r>
              <a:rPr lang="en-US" sz="1800" b="0" i="1" u="none" strike="noStrike" dirty="0">
                <a:solidFill>
                  <a:srgbClr val="000000"/>
                </a:solidFill>
                <a:effectLst/>
                <a:latin typeface="Calibri" panose="020F0502020204030204" pitchFamily="34" charset="0"/>
              </a:rPr>
              <a:t>console.log() is the command to print something to the developer console in your browser. You can use this to print the results from any of the following articles and exercises to the console. We encourage you to code along with all of the examples in this and future lessons.</a:t>
            </a:r>
            <a:endParaRPr lang="en-US" dirty="0"/>
          </a:p>
        </p:txBody>
      </p:sp>
    </p:spTree>
    <p:extLst>
      <p:ext uri="{BB962C8B-B14F-4D97-AF65-F5344CB8AC3E}">
        <p14:creationId xmlns:p14="http://schemas.microsoft.com/office/powerpoint/2010/main" val="34099667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Typeof operator</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a:t>
            </a:r>
            <a:r>
              <a:rPr lang="en-US" sz="1800" b="1" i="0" u="none" strike="noStrike" dirty="0">
                <a:solidFill>
                  <a:srgbClr val="000000"/>
                </a:solidFill>
                <a:effectLst/>
                <a:latin typeface="Calibri" panose="020F0502020204030204" pitchFamily="34" charset="0"/>
              </a:rPr>
              <a:t>typeof</a:t>
            </a:r>
            <a:r>
              <a:rPr lang="en-US" sz="1800" b="0" i="0" u="none" strike="noStrike" dirty="0">
                <a:solidFill>
                  <a:srgbClr val="000000"/>
                </a:solidFill>
                <a:effectLst/>
                <a:latin typeface="Calibri" panose="020F0502020204030204" pitchFamily="34" charset="0"/>
              </a:rPr>
              <a:t> operator returns the type of the argument. It’s useful when we want to process values of different types differently or just want to do a quick check. A call to </a:t>
            </a:r>
            <a:r>
              <a:rPr lang="en-US" sz="1800" b="1" i="0" u="none" strike="noStrike" dirty="0">
                <a:solidFill>
                  <a:srgbClr val="000000"/>
                </a:solidFill>
                <a:effectLst/>
                <a:latin typeface="Calibri" panose="020F0502020204030204" pitchFamily="34" charset="0"/>
              </a:rPr>
              <a:t>typeof</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x</a:t>
            </a:r>
            <a:r>
              <a:rPr lang="en-US" sz="1800" b="0" i="0" u="none" strike="noStrike" dirty="0">
                <a:solidFill>
                  <a:srgbClr val="000000"/>
                </a:solidFill>
                <a:effectLst/>
                <a:latin typeface="Calibri" panose="020F0502020204030204" pitchFamily="34" charset="0"/>
              </a:rPr>
              <a:t> returns a string with the type name:</a:t>
            </a:r>
            <a:endParaRPr lang="en-US" b="0" dirty="0">
              <a:effectLst/>
            </a:endParaRPr>
          </a:p>
        </p:txBody>
      </p:sp>
      <p:pic>
        <p:nvPicPr>
          <p:cNvPr id="3" name="Picture 2">
            <a:extLst>
              <a:ext uri="{FF2B5EF4-FFF2-40B4-BE49-F238E27FC236}">
                <a16:creationId xmlns:a16="http://schemas.microsoft.com/office/drawing/2014/main" id="{B9F62B14-BEE7-D49E-B64A-005D57DF9E65}"/>
              </a:ext>
            </a:extLst>
          </p:cNvPr>
          <p:cNvPicPr>
            <a:picLocks noChangeAspect="1"/>
          </p:cNvPicPr>
          <p:nvPr/>
        </p:nvPicPr>
        <p:blipFill>
          <a:blip r:embed="rId2"/>
          <a:stretch>
            <a:fillRect/>
          </a:stretch>
        </p:blipFill>
        <p:spPr>
          <a:xfrm>
            <a:off x="542883" y="3611783"/>
            <a:ext cx="3265720" cy="2319787"/>
          </a:xfrm>
          <a:prstGeom prst="rect">
            <a:avLst/>
          </a:prstGeom>
        </p:spPr>
      </p:pic>
      <p:sp>
        <p:nvSpPr>
          <p:cNvPr id="10" name="TextBox 9">
            <a:extLst>
              <a:ext uri="{FF2B5EF4-FFF2-40B4-BE49-F238E27FC236}">
                <a16:creationId xmlns:a16="http://schemas.microsoft.com/office/drawing/2014/main" id="{85E12226-A9C2-FF2B-42B3-8803D53353D5}"/>
              </a:ext>
            </a:extLst>
          </p:cNvPr>
          <p:cNvSpPr txBox="1"/>
          <p:nvPr/>
        </p:nvSpPr>
        <p:spPr>
          <a:xfrm>
            <a:off x="3979876" y="3429000"/>
            <a:ext cx="7749330" cy="2759730"/>
          </a:xfrm>
          <a:prstGeom prst="rect">
            <a:avLst/>
          </a:prstGeom>
          <a:noFill/>
        </p:spPr>
        <p:txBody>
          <a:bodyPr wrap="square">
            <a:spAutoFit/>
          </a:bodyPr>
          <a:lstStyle/>
          <a:p>
            <a:pPr rtl="0">
              <a:spcBef>
                <a:spcPts val="0"/>
              </a:spcBef>
              <a:spcAft>
                <a:spcPts val="800"/>
              </a:spcAft>
            </a:pPr>
            <a:r>
              <a:rPr lang="en-US" sz="1600" i="1" u="none" strike="noStrike" dirty="0">
                <a:solidFill>
                  <a:srgbClr val="000000"/>
                </a:solidFill>
                <a:effectLst/>
                <a:latin typeface="Calibri" panose="020F0502020204030204" pitchFamily="34" charset="0"/>
              </a:rPr>
              <a:t>(1) </a:t>
            </a:r>
            <a:r>
              <a:rPr lang="en-US" sz="1600" b="1" i="0" u="none" strike="noStrike" dirty="0">
                <a:solidFill>
                  <a:srgbClr val="000000"/>
                </a:solidFill>
                <a:effectLst/>
                <a:latin typeface="Calibri" panose="020F0502020204030204" pitchFamily="34" charset="0"/>
              </a:rPr>
              <a:t>Math</a:t>
            </a:r>
            <a:r>
              <a:rPr lang="en-US" sz="1600" b="0" i="0" u="none" strike="noStrike" dirty="0">
                <a:solidFill>
                  <a:srgbClr val="000000"/>
                </a:solidFill>
                <a:effectLst/>
                <a:latin typeface="Calibri" panose="020F0502020204030204" pitchFamily="34" charset="0"/>
              </a:rPr>
              <a:t> is a built-in object that provides mathematical operations. We will learn it in the chapter Numbers. Here, it serves just as an example of an object.</a:t>
            </a:r>
            <a:endParaRPr lang="en-US" sz="1600" b="0" dirty="0">
              <a:effectLst/>
            </a:endParaRPr>
          </a:p>
          <a:p>
            <a:pPr rtl="0">
              <a:spcBef>
                <a:spcPts val="0"/>
              </a:spcBef>
              <a:spcAft>
                <a:spcPts val="800"/>
              </a:spcAft>
            </a:pPr>
            <a:r>
              <a:rPr lang="en-US" sz="1600" b="0" i="1" u="none" strike="noStrike" dirty="0">
                <a:solidFill>
                  <a:srgbClr val="000000"/>
                </a:solidFill>
                <a:effectLst/>
                <a:latin typeface="Calibri" panose="020F0502020204030204" pitchFamily="34" charset="0"/>
              </a:rPr>
              <a:t>(2) </a:t>
            </a:r>
            <a:r>
              <a:rPr lang="en-US" sz="1600" b="0" i="0" u="none" strike="noStrike" dirty="0">
                <a:solidFill>
                  <a:srgbClr val="000000"/>
                </a:solidFill>
                <a:effectLst/>
                <a:latin typeface="Calibri" panose="020F0502020204030204" pitchFamily="34" charset="0"/>
              </a:rPr>
              <a:t>The result of </a:t>
            </a:r>
            <a:r>
              <a:rPr lang="en-US" sz="1600" b="1" i="0" u="none" strike="noStrike" dirty="0">
                <a:solidFill>
                  <a:srgbClr val="000000"/>
                </a:solidFill>
                <a:effectLst/>
                <a:latin typeface="Calibri" panose="020F0502020204030204" pitchFamily="34" charset="0"/>
              </a:rPr>
              <a:t>typeof null</a:t>
            </a:r>
            <a:r>
              <a:rPr lang="en-US" sz="1600" b="0" i="0" u="none" strike="noStrike" dirty="0">
                <a:solidFill>
                  <a:srgbClr val="000000"/>
                </a:solidFill>
                <a:effectLst/>
                <a:latin typeface="Calibri" panose="020F0502020204030204" pitchFamily="34" charset="0"/>
              </a:rPr>
              <a:t> is "object". That’s an officially recognized error in typeof, coming from very early days of JavaScript and kept for compatibility. Definitely, null is not an object. It is a special value with a separate type of its own. The behavior of typeof is wrong here.</a:t>
            </a:r>
            <a:endParaRPr lang="en-US" sz="1600" b="0" dirty="0">
              <a:effectLst/>
            </a:endParaRPr>
          </a:p>
          <a:p>
            <a:pPr rtl="0">
              <a:spcBef>
                <a:spcPts val="0"/>
              </a:spcBef>
              <a:spcAft>
                <a:spcPts val="800"/>
              </a:spcAft>
            </a:pPr>
            <a:r>
              <a:rPr lang="en-US" sz="1600" i="1" dirty="0">
                <a:solidFill>
                  <a:srgbClr val="000000"/>
                </a:solidFill>
                <a:latin typeface="Calibri" panose="020F0502020204030204" pitchFamily="34" charset="0"/>
              </a:rPr>
              <a:t>(3) </a:t>
            </a:r>
            <a:r>
              <a:rPr lang="en-US" sz="1600" b="0" i="0" u="none" strike="noStrike" dirty="0">
                <a:solidFill>
                  <a:srgbClr val="000000"/>
                </a:solidFill>
                <a:effectLst/>
                <a:latin typeface="Calibri" panose="020F0502020204030204" pitchFamily="34" charset="0"/>
              </a:rPr>
              <a:t>The result of </a:t>
            </a:r>
            <a:r>
              <a:rPr lang="en-US" sz="1600" b="1" i="0" u="none" strike="noStrike" dirty="0">
                <a:solidFill>
                  <a:srgbClr val="000000"/>
                </a:solidFill>
                <a:effectLst/>
                <a:latin typeface="Calibri" panose="020F0502020204030204" pitchFamily="34" charset="0"/>
              </a:rPr>
              <a:t>typeof alert</a:t>
            </a:r>
            <a:r>
              <a:rPr lang="en-US" sz="1600" b="0" i="0" u="none" strike="noStrike" dirty="0">
                <a:solidFill>
                  <a:srgbClr val="000000"/>
                </a:solidFill>
                <a:effectLst/>
                <a:latin typeface="Calibri" panose="020F0502020204030204" pitchFamily="34" charset="0"/>
              </a:rPr>
              <a:t> is "function", because alert is a function. We’ll study functions in the next chapters where we’ll also see that there’s no special “function” type in JavaScript. Functions belong to the object type. But typeof treats them differently, returning "function". That also comes from the early days of JavaScript.</a:t>
            </a:r>
            <a:endParaRPr lang="en-US" sz="1600" b="0" dirty="0">
              <a:effectLst/>
            </a:endParaRPr>
          </a:p>
        </p:txBody>
      </p:sp>
    </p:spTree>
    <p:extLst>
      <p:ext uri="{BB962C8B-B14F-4D97-AF65-F5344CB8AC3E}">
        <p14:creationId xmlns:p14="http://schemas.microsoft.com/office/powerpoint/2010/main" val="9491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23058" r="23058"/>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t="23331" b="23331"/>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Conditionals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14252079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Conditionals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1856919"/>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We know many comparison operators from math.</a:t>
            </a:r>
            <a:r>
              <a:rPr lang="en-US" dirty="0"/>
              <a:t> </a:t>
            </a:r>
            <a:r>
              <a:rPr lang="en-US" sz="1800" b="0" i="0" u="none" strike="noStrike" dirty="0">
                <a:solidFill>
                  <a:srgbClr val="000000"/>
                </a:solidFill>
                <a:effectLst/>
                <a:latin typeface="Calibri" panose="020F0502020204030204" pitchFamily="34" charset="0"/>
              </a:rPr>
              <a:t>In JavaScript they are written like this:</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Greater/less than: </a:t>
            </a:r>
            <a:r>
              <a:rPr lang="en-US" sz="1800" b="1" i="0" u="none" strike="noStrike" dirty="0">
                <a:solidFill>
                  <a:srgbClr val="000000"/>
                </a:solidFill>
                <a:effectLst/>
                <a:latin typeface="Calibri" panose="020F0502020204030204" pitchFamily="34" charset="0"/>
              </a:rPr>
              <a:t>a &gt; b</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a &lt; b</a:t>
            </a:r>
            <a:r>
              <a:rPr lang="en-US" sz="1800" b="0" i="0" u="none" strike="noStrike" dirty="0">
                <a:solidFill>
                  <a:srgbClr val="000000"/>
                </a:solidFill>
                <a:effectLst/>
                <a:latin typeface="Calibri" panose="020F0502020204030204" pitchFamily="34" charset="0"/>
              </a:rPr>
              <a:t>.</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Greater/less than or equals: </a:t>
            </a:r>
            <a:r>
              <a:rPr lang="en-US" sz="1800" b="1" i="0" u="none" strike="noStrike" dirty="0">
                <a:solidFill>
                  <a:srgbClr val="000000"/>
                </a:solidFill>
                <a:effectLst/>
                <a:latin typeface="Calibri" panose="020F0502020204030204" pitchFamily="34" charset="0"/>
              </a:rPr>
              <a:t>a &gt;= b</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a</a:t>
            </a:r>
            <a:r>
              <a:rPr lang="en-US" sz="1800" b="0" i="0" u="none" strike="noStrike" dirty="0">
                <a:solidFill>
                  <a:srgbClr val="000000"/>
                </a:solidFill>
                <a:effectLst/>
                <a:latin typeface="Calibri" panose="020F0502020204030204" pitchFamily="34" charset="0"/>
              </a:rPr>
              <a:t> </a:t>
            </a:r>
            <a:r>
              <a:rPr lang="en-US" sz="1800" b="1" i="0" u="none" strike="noStrike" dirty="0">
                <a:solidFill>
                  <a:srgbClr val="000000"/>
                </a:solidFill>
                <a:effectLst/>
                <a:latin typeface="Calibri" panose="020F0502020204030204" pitchFamily="34" charset="0"/>
              </a:rPr>
              <a:t>&lt;= b</a:t>
            </a:r>
            <a:r>
              <a:rPr lang="en-US" sz="1800" b="0" i="0" u="none" strike="noStrike" dirty="0">
                <a:solidFill>
                  <a:srgbClr val="000000"/>
                </a:solidFill>
                <a:effectLst/>
                <a:latin typeface="Calibri" panose="020F0502020204030204" pitchFamily="34" charset="0"/>
              </a:rPr>
              <a:t>.</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Equals: </a:t>
            </a:r>
            <a:r>
              <a:rPr lang="en-US" sz="1800" b="1" i="0" u="none" strike="noStrike" dirty="0">
                <a:solidFill>
                  <a:srgbClr val="000000"/>
                </a:solidFill>
                <a:effectLst/>
                <a:latin typeface="Calibri" panose="020F0502020204030204" pitchFamily="34" charset="0"/>
              </a:rPr>
              <a:t>a == b</a:t>
            </a:r>
            <a:r>
              <a:rPr lang="en-US" sz="1800" b="0" i="0" u="none" strike="noStrike" dirty="0">
                <a:solidFill>
                  <a:srgbClr val="000000"/>
                </a:solidFill>
                <a:effectLst/>
                <a:latin typeface="Calibri" panose="020F0502020204030204" pitchFamily="34" charset="0"/>
              </a:rPr>
              <a:t>, please note the double equality sign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means the equality test, while a single one </a:t>
            </a:r>
            <a:r>
              <a:rPr lang="en-US" sz="1800" b="1" i="0" u="none" strike="noStrike" dirty="0">
                <a:solidFill>
                  <a:srgbClr val="000000"/>
                </a:solidFill>
                <a:effectLst/>
                <a:latin typeface="Calibri" panose="020F0502020204030204" pitchFamily="34" charset="0"/>
              </a:rPr>
              <a:t>a = b </a:t>
            </a:r>
            <a:r>
              <a:rPr lang="en-US" sz="1800" b="0" i="0" u="none" strike="noStrike" dirty="0">
                <a:solidFill>
                  <a:srgbClr val="000000"/>
                </a:solidFill>
                <a:effectLst/>
                <a:latin typeface="Calibri" panose="020F0502020204030204" pitchFamily="34" charset="0"/>
              </a:rPr>
              <a:t>means an assignment.</a:t>
            </a:r>
          </a:p>
          <a:p>
            <a:pPr marL="285750" indent="-285750" rtl="0" fontAlgn="base">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Not equals: In math the notation is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but in JavaScript it’s written as </a:t>
            </a:r>
            <a:r>
              <a:rPr lang="en-US" sz="1800" b="1" i="0" u="none" strike="noStrike" dirty="0">
                <a:solidFill>
                  <a:srgbClr val="000000"/>
                </a:solidFill>
                <a:effectLst/>
                <a:latin typeface="Calibri" panose="020F0502020204030204" pitchFamily="34" charset="0"/>
              </a:rPr>
              <a:t>a != b</a:t>
            </a:r>
            <a:r>
              <a:rPr lang="en-US" sz="1800" b="0" i="0" u="none" strike="noStrike" dirty="0">
                <a:solidFill>
                  <a:srgbClr val="000000"/>
                </a:solidFill>
                <a:effectLst/>
                <a:latin typeface="Calibri" panose="020F0502020204030204" pitchFamily="34" charset="0"/>
              </a:rPr>
              <a:t>.</a:t>
            </a:r>
          </a:p>
        </p:txBody>
      </p:sp>
      <p:sp>
        <p:nvSpPr>
          <p:cNvPr id="7" name="TextBox 6">
            <a:extLst>
              <a:ext uri="{FF2B5EF4-FFF2-40B4-BE49-F238E27FC236}">
                <a16:creationId xmlns:a16="http://schemas.microsoft.com/office/drawing/2014/main" id="{7252159D-4861-5840-F6A0-1497350991CE}"/>
              </a:ext>
            </a:extLst>
          </p:cNvPr>
          <p:cNvSpPr txBox="1"/>
          <p:nvPr/>
        </p:nvSpPr>
        <p:spPr>
          <a:xfrm>
            <a:off x="462794" y="4759671"/>
            <a:ext cx="11266412" cy="102592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All comparison operators return a boolean value:</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true</a:t>
            </a:r>
            <a:r>
              <a:rPr lang="en-US" sz="1800" b="0" i="0" u="none" strike="noStrike" dirty="0">
                <a:solidFill>
                  <a:srgbClr val="000000"/>
                </a:solidFill>
                <a:effectLst/>
                <a:latin typeface="Calibri" panose="020F0502020204030204" pitchFamily="34" charset="0"/>
              </a:rPr>
              <a:t> – means “yes”, “correct” or “the truth”.</a:t>
            </a:r>
          </a:p>
          <a:p>
            <a:pPr marL="285750" indent="-285750" rtl="0" fontAlgn="base">
              <a:spcBef>
                <a:spcPts val="0"/>
              </a:spcBef>
              <a:spcAft>
                <a:spcPts val="800"/>
              </a:spcAft>
              <a:buFont typeface="Arial" panose="020B0604020202020204" pitchFamily="34" charset="0"/>
              <a:buChar char="•"/>
            </a:pPr>
            <a:r>
              <a:rPr lang="en-US" sz="1800" b="1" i="0" u="none" strike="noStrike" dirty="0">
                <a:solidFill>
                  <a:srgbClr val="000000"/>
                </a:solidFill>
                <a:effectLst/>
                <a:latin typeface="Calibri" panose="020F0502020204030204" pitchFamily="34" charset="0"/>
              </a:rPr>
              <a:t>false</a:t>
            </a:r>
            <a:r>
              <a:rPr lang="en-US" sz="1800" b="0" i="0" u="none" strike="noStrike" dirty="0">
                <a:solidFill>
                  <a:srgbClr val="000000"/>
                </a:solidFill>
                <a:effectLst/>
                <a:latin typeface="Calibri" panose="020F0502020204030204" pitchFamily="34" charset="0"/>
              </a:rPr>
              <a:t> – means “no”, “wrong” or “not the truth”.</a:t>
            </a:r>
          </a:p>
        </p:txBody>
      </p:sp>
      <p:pic>
        <p:nvPicPr>
          <p:cNvPr id="6" name="Picture 5">
            <a:extLst>
              <a:ext uri="{FF2B5EF4-FFF2-40B4-BE49-F238E27FC236}">
                <a16:creationId xmlns:a16="http://schemas.microsoft.com/office/drawing/2014/main" id="{323AE602-F56A-2B3C-5A02-16F212877081}"/>
              </a:ext>
            </a:extLst>
          </p:cNvPr>
          <p:cNvPicPr>
            <a:picLocks noChangeAspect="1"/>
          </p:cNvPicPr>
          <p:nvPr/>
        </p:nvPicPr>
        <p:blipFill>
          <a:blip r:embed="rId2"/>
          <a:stretch>
            <a:fillRect/>
          </a:stretch>
        </p:blipFill>
        <p:spPr>
          <a:xfrm>
            <a:off x="7021410" y="4812277"/>
            <a:ext cx="3779753" cy="920709"/>
          </a:xfrm>
          <a:prstGeom prst="rect">
            <a:avLst/>
          </a:prstGeom>
        </p:spPr>
      </p:pic>
    </p:spTree>
    <p:extLst>
      <p:ext uri="{BB962C8B-B14F-4D97-AF65-F5344CB8AC3E}">
        <p14:creationId xmlns:p14="http://schemas.microsoft.com/office/powerpoint/2010/main" val="38073250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418826" y="1021080"/>
            <a:ext cx="7354348" cy="499872"/>
          </a:xfrm>
        </p:spPr>
        <p:txBody>
          <a:bodyPr>
            <a:noAutofit/>
          </a:bodyPr>
          <a:lstStyle/>
          <a:p>
            <a:pPr algn="ctr"/>
            <a:r>
              <a:rPr lang="en-US" sz="2800" dirty="0">
                <a:solidFill>
                  <a:schemeClr val="accent2"/>
                </a:solidFill>
              </a:rPr>
              <a:t>Conditionals – string comparison</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To see whether a string is greater than another, JavaScript uses the so-called “dictionary” or “lexicographical” order.</a:t>
            </a:r>
            <a:r>
              <a:rPr lang="en-US" dirty="0"/>
              <a:t> </a:t>
            </a:r>
            <a:r>
              <a:rPr lang="en-US" sz="1800" b="0" i="0" u="none" strike="noStrike" dirty="0">
                <a:solidFill>
                  <a:srgbClr val="000000"/>
                </a:solidFill>
                <a:effectLst/>
                <a:latin typeface="Calibri" panose="020F0502020204030204" pitchFamily="34" charset="0"/>
              </a:rPr>
              <a:t>In other words, strings are compared letter-by-letter. For example:</a:t>
            </a:r>
          </a:p>
        </p:txBody>
      </p:sp>
      <p:sp>
        <p:nvSpPr>
          <p:cNvPr id="7" name="TextBox 6">
            <a:extLst>
              <a:ext uri="{FF2B5EF4-FFF2-40B4-BE49-F238E27FC236}">
                <a16:creationId xmlns:a16="http://schemas.microsoft.com/office/drawing/2014/main" id="{7252159D-4861-5840-F6A0-1497350991CE}"/>
              </a:ext>
            </a:extLst>
          </p:cNvPr>
          <p:cNvSpPr txBox="1"/>
          <p:nvPr/>
        </p:nvSpPr>
        <p:spPr>
          <a:xfrm>
            <a:off x="462794" y="4433904"/>
            <a:ext cx="11266412" cy="223651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algorithm to compare two strings is simple:</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Compare the first character of both strings.</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If the first character from the first string is greater (or less) than the other string’s, then the first string is greater (or less) than the second. We’re done.</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Otherwise, if both strings’ first characters are the same, compare the second characters the same way.</a:t>
            </a:r>
          </a:p>
          <a:p>
            <a:pPr marL="285750" indent="-285750" rtl="0" fontAlgn="base">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Repeat until the end of either string.</a:t>
            </a:r>
          </a:p>
          <a:p>
            <a:pPr marL="285750" indent="-285750" rtl="0" fontAlgn="base">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If both strings end at the same length, then they are equal. Otherwise, the longer string is greater.</a:t>
            </a:r>
          </a:p>
        </p:txBody>
      </p:sp>
      <p:pic>
        <p:nvPicPr>
          <p:cNvPr id="3" name="Picture 2">
            <a:extLst>
              <a:ext uri="{FF2B5EF4-FFF2-40B4-BE49-F238E27FC236}">
                <a16:creationId xmlns:a16="http://schemas.microsoft.com/office/drawing/2014/main" id="{1DD82F81-9A3D-7445-D1D0-C5255DB5FAE4}"/>
              </a:ext>
            </a:extLst>
          </p:cNvPr>
          <p:cNvPicPr>
            <a:picLocks noChangeAspect="1"/>
          </p:cNvPicPr>
          <p:nvPr/>
        </p:nvPicPr>
        <p:blipFill>
          <a:blip r:embed="rId2"/>
          <a:stretch>
            <a:fillRect/>
          </a:stretch>
        </p:blipFill>
        <p:spPr>
          <a:xfrm>
            <a:off x="542620" y="3246218"/>
            <a:ext cx="3937102" cy="948291"/>
          </a:xfrm>
          <a:prstGeom prst="rect">
            <a:avLst/>
          </a:prstGeom>
        </p:spPr>
      </p:pic>
    </p:spTree>
    <p:extLst>
      <p:ext uri="{BB962C8B-B14F-4D97-AF65-F5344CB8AC3E}">
        <p14:creationId xmlns:p14="http://schemas.microsoft.com/office/powerpoint/2010/main" val="3000254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Conditionals – different type comparison</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 regular equality check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has a problem. It cannot differentiate 0 from false:</a:t>
            </a:r>
            <a:endParaRPr lang="en-US" b="0" dirty="0">
              <a:effectLst/>
            </a:endParaRPr>
          </a:p>
        </p:txBody>
      </p:sp>
      <p:pic>
        <p:nvPicPr>
          <p:cNvPr id="5" name="Picture 4">
            <a:extLst>
              <a:ext uri="{FF2B5EF4-FFF2-40B4-BE49-F238E27FC236}">
                <a16:creationId xmlns:a16="http://schemas.microsoft.com/office/drawing/2014/main" id="{6046A72E-C668-C596-D1BD-32F2496AE5D0}"/>
              </a:ext>
            </a:extLst>
          </p:cNvPr>
          <p:cNvPicPr>
            <a:picLocks noChangeAspect="1"/>
          </p:cNvPicPr>
          <p:nvPr/>
        </p:nvPicPr>
        <p:blipFill>
          <a:blip r:embed="rId2"/>
          <a:stretch>
            <a:fillRect/>
          </a:stretch>
        </p:blipFill>
        <p:spPr>
          <a:xfrm>
            <a:off x="548903" y="3007925"/>
            <a:ext cx="4479602" cy="567038"/>
          </a:xfrm>
          <a:prstGeom prst="rect">
            <a:avLst/>
          </a:prstGeom>
        </p:spPr>
      </p:pic>
      <p:sp>
        <p:nvSpPr>
          <p:cNvPr id="10" name="TextBox 9">
            <a:extLst>
              <a:ext uri="{FF2B5EF4-FFF2-40B4-BE49-F238E27FC236}">
                <a16:creationId xmlns:a16="http://schemas.microsoft.com/office/drawing/2014/main" id="{A8C68898-CA47-DF80-F12C-B7340F791F96}"/>
              </a:ext>
            </a:extLst>
          </p:cNvPr>
          <p:cNvSpPr txBox="1"/>
          <p:nvPr/>
        </p:nvSpPr>
        <p:spPr>
          <a:xfrm>
            <a:off x="462793" y="3863488"/>
            <a:ext cx="11266411"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 same thing happens with an empty string:</a:t>
            </a:r>
            <a:endParaRPr lang="en-US" dirty="0"/>
          </a:p>
        </p:txBody>
      </p:sp>
      <p:pic>
        <p:nvPicPr>
          <p:cNvPr id="13" name="Picture 12">
            <a:extLst>
              <a:ext uri="{FF2B5EF4-FFF2-40B4-BE49-F238E27FC236}">
                <a16:creationId xmlns:a16="http://schemas.microsoft.com/office/drawing/2014/main" id="{614D99F6-38F1-AA33-D4AC-AB6E8136B7EF}"/>
              </a:ext>
            </a:extLst>
          </p:cNvPr>
          <p:cNvPicPr>
            <a:picLocks noChangeAspect="1"/>
          </p:cNvPicPr>
          <p:nvPr/>
        </p:nvPicPr>
        <p:blipFill>
          <a:blip r:embed="rId3"/>
          <a:stretch>
            <a:fillRect/>
          </a:stretch>
        </p:blipFill>
        <p:spPr>
          <a:xfrm>
            <a:off x="548902" y="4273464"/>
            <a:ext cx="4479602" cy="496508"/>
          </a:xfrm>
          <a:prstGeom prst="rect">
            <a:avLst/>
          </a:prstGeom>
        </p:spPr>
      </p:pic>
      <p:sp>
        <p:nvSpPr>
          <p:cNvPr id="15" name="TextBox 14">
            <a:extLst>
              <a:ext uri="{FF2B5EF4-FFF2-40B4-BE49-F238E27FC236}">
                <a16:creationId xmlns:a16="http://schemas.microsoft.com/office/drawing/2014/main" id="{31E4B3DC-4AD4-9CD2-937B-F06B7FB0C42D}"/>
              </a:ext>
            </a:extLst>
          </p:cNvPr>
          <p:cNvSpPr txBox="1"/>
          <p:nvPr/>
        </p:nvSpPr>
        <p:spPr>
          <a:xfrm>
            <a:off x="462793" y="5127089"/>
            <a:ext cx="11266411"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This happens because operands of different types are converted to numbers by the equality operator </a:t>
            </a:r>
            <a:r>
              <a:rPr lang="en-US" sz="1800" b="1" i="0" u="none" strike="noStrike" dirty="0">
                <a:solidFill>
                  <a:srgbClr val="000000"/>
                </a:solidFill>
                <a:effectLst/>
                <a:latin typeface="Calibri" panose="020F0502020204030204" pitchFamily="34" charset="0"/>
              </a:rPr>
              <a:t>==</a:t>
            </a:r>
            <a:endParaRPr lang="en-US" dirty="0"/>
          </a:p>
        </p:txBody>
      </p:sp>
    </p:spTree>
    <p:extLst>
      <p:ext uri="{BB962C8B-B14F-4D97-AF65-F5344CB8AC3E}">
        <p14:creationId xmlns:p14="http://schemas.microsoft.com/office/powerpoint/2010/main" val="1843939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Conditionals – different type comparison</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92333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An empty string, just like false, becomes a zero. What to do if we’d like to differentiate 0 from false? A strict equality operator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checks the equality </a:t>
            </a:r>
            <a:r>
              <a:rPr lang="en-US" sz="1800" b="1" i="0" u="none" strike="noStrike" dirty="0">
                <a:solidFill>
                  <a:srgbClr val="000000"/>
                </a:solidFill>
                <a:effectLst/>
                <a:latin typeface="Calibri" panose="020F0502020204030204" pitchFamily="34" charset="0"/>
              </a:rPr>
              <a:t>without type conversion</a:t>
            </a:r>
            <a:r>
              <a:rPr lang="en-US" sz="1800" b="0" i="0" u="none" strike="noStrike" dirty="0">
                <a:solidFill>
                  <a:srgbClr val="000000"/>
                </a:solidFill>
                <a:effectLst/>
                <a:latin typeface="Calibri" panose="020F0502020204030204" pitchFamily="34" charset="0"/>
              </a:rPr>
              <a:t>. In other words, if a and b are of different types, then a === b immediately returns false without an attempt to convert them. Let’s try it:</a:t>
            </a:r>
            <a:endParaRPr lang="en-US" b="0" dirty="0">
              <a:effectLst/>
            </a:endParaRPr>
          </a:p>
        </p:txBody>
      </p:sp>
      <p:pic>
        <p:nvPicPr>
          <p:cNvPr id="3" name="Picture 2">
            <a:extLst>
              <a:ext uri="{FF2B5EF4-FFF2-40B4-BE49-F238E27FC236}">
                <a16:creationId xmlns:a16="http://schemas.microsoft.com/office/drawing/2014/main" id="{05E1C4F4-6B30-D198-B103-2368318CF7CE}"/>
              </a:ext>
            </a:extLst>
          </p:cNvPr>
          <p:cNvPicPr>
            <a:picLocks noChangeAspect="1"/>
          </p:cNvPicPr>
          <p:nvPr/>
        </p:nvPicPr>
        <p:blipFill>
          <a:blip r:embed="rId2"/>
          <a:stretch>
            <a:fillRect/>
          </a:stretch>
        </p:blipFill>
        <p:spPr>
          <a:xfrm>
            <a:off x="462794" y="3621204"/>
            <a:ext cx="8239125" cy="504825"/>
          </a:xfrm>
          <a:prstGeom prst="rect">
            <a:avLst/>
          </a:prstGeom>
        </p:spPr>
      </p:pic>
      <p:sp>
        <p:nvSpPr>
          <p:cNvPr id="11" name="TextBox 10">
            <a:extLst>
              <a:ext uri="{FF2B5EF4-FFF2-40B4-BE49-F238E27FC236}">
                <a16:creationId xmlns:a16="http://schemas.microsoft.com/office/drawing/2014/main" id="{F36B76CD-2D8D-916E-64EE-C6D61499A5F8}"/>
              </a:ext>
            </a:extLst>
          </p:cNvPr>
          <p:cNvSpPr txBox="1"/>
          <p:nvPr/>
        </p:nvSpPr>
        <p:spPr>
          <a:xfrm>
            <a:off x="462794" y="4602152"/>
            <a:ext cx="11266412"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There is also a “strict non-equality” operator</a:t>
            </a:r>
            <a:r>
              <a:rPr lang="en-US" sz="1800" b="1"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 analogous to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The strict equality operator is a bit longer to write, but makes it obvious what’s going on and leaves less room for errors.</a:t>
            </a:r>
            <a:endParaRPr lang="en-US" dirty="0"/>
          </a:p>
        </p:txBody>
      </p:sp>
    </p:spTree>
    <p:extLst>
      <p:ext uri="{BB962C8B-B14F-4D97-AF65-F5344CB8AC3E}">
        <p14:creationId xmlns:p14="http://schemas.microsoft.com/office/powerpoint/2010/main" val="15701835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Conditionals – null and undefined</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There’s a non-intuitive behavior when </a:t>
            </a:r>
            <a:r>
              <a:rPr lang="en-US" sz="1800" b="1" i="0" u="none" strike="noStrike" dirty="0">
                <a:solidFill>
                  <a:srgbClr val="000000"/>
                </a:solidFill>
                <a:effectLst/>
                <a:latin typeface="Calibri" panose="020F0502020204030204" pitchFamily="34" charset="0"/>
              </a:rPr>
              <a:t>null</a:t>
            </a:r>
            <a:r>
              <a:rPr lang="en-US" sz="1800" b="0" i="0" u="none" strike="noStrike" dirty="0">
                <a:solidFill>
                  <a:srgbClr val="000000"/>
                </a:solidFill>
                <a:effectLst/>
                <a:latin typeface="Calibri" panose="020F0502020204030204" pitchFamily="34" charset="0"/>
              </a:rPr>
              <a:t> or </a:t>
            </a:r>
            <a:r>
              <a:rPr lang="en-US" sz="1800" b="1" i="0" u="none" strike="noStrike" dirty="0">
                <a:solidFill>
                  <a:srgbClr val="000000"/>
                </a:solidFill>
                <a:effectLst/>
                <a:latin typeface="Calibri" panose="020F0502020204030204" pitchFamily="34" charset="0"/>
              </a:rPr>
              <a:t>undefined</a:t>
            </a:r>
            <a:r>
              <a:rPr lang="en-US" sz="1800" b="0" i="0" u="none" strike="noStrike" dirty="0">
                <a:solidFill>
                  <a:srgbClr val="000000"/>
                </a:solidFill>
                <a:effectLst/>
                <a:latin typeface="Calibri" panose="020F0502020204030204" pitchFamily="34" charset="0"/>
              </a:rPr>
              <a:t> are compared to other values.</a:t>
            </a:r>
            <a:endParaRPr lang="en-US" b="0" dirty="0">
              <a:effectLst/>
            </a:endParaRPr>
          </a:p>
        </p:txBody>
      </p:sp>
      <p:sp>
        <p:nvSpPr>
          <p:cNvPr id="7" name="TextBox 6">
            <a:extLst>
              <a:ext uri="{FF2B5EF4-FFF2-40B4-BE49-F238E27FC236}">
                <a16:creationId xmlns:a16="http://schemas.microsoft.com/office/drawing/2014/main" id="{CDF9EA2D-BFC1-B9DE-0590-62D7788B6C74}"/>
              </a:ext>
            </a:extLst>
          </p:cNvPr>
          <p:cNvSpPr txBox="1"/>
          <p:nvPr/>
        </p:nvSpPr>
        <p:spPr>
          <a:xfrm>
            <a:off x="462794" y="3257271"/>
            <a:ext cx="6094602" cy="1025922"/>
          </a:xfrm>
          <a:prstGeom prst="rect">
            <a:avLst/>
          </a:prstGeom>
          <a:noFill/>
        </p:spPr>
        <p:txBody>
          <a:bodyPr wrap="square">
            <a:spAutoFit/>
          </a:bodyPr>
          <a:lstStyle/>
          <a:p>
            <a:pPr marL="285750" indent="-285750" rtl="0">
              <a:spcBef>
                <a:spcPts val="0"/>
              </a:spcBef>
              <a:spcAft>
                <a:spcPts val="800"/>
              </a:spcAft>
              <a:buFont typeface="Arial" panose="020B0604020202020204" pitchFamily="34" charset="0"/>
              <a:buChar char="•"/>
            </a:pPr>
            <a:r>
              <a:rPr lang="en-US" sz="1800" b="0" i="1" u="none" strike="noStrike" dirty="0">
                <a:solidFill>
                  <a:srgbClr val="000000"/>
                </a:solidFill>
                <a:effectLst/>
                <a:latin typeface="Calibri" panose="020F0502020204030204" pitchFamily="34" charset="0"/>
              </a:rPr>
              <a:t>For a strict equality check </a:t>
            </a:r>
            <a:r>
              <a:rPr lang="en-US" sz="1800" b="1" i="1" u="none" strike="noStrike" dirty="0">
                <a:solidFill>
                  <a:srgbClr val="000000"/>
                </a:solidFill>
                <a:effectLst/>
                <a:latin typeface="Calibri" panose="020F0502020204030204" pitchFamily="34" charset="0"/>
              </a:rPr>
              <a:t>===</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These values are different, because each of them is a different type.</a:t>
            </a:r>
            <a:endParaRPr lang="en-US" b="0" dirty="0">
              <a:effectLst/>
            </a:endParaRPr>
          </a:p>
        </p:txBody>
      </p:sp>
      <p:pic>
        <p:nvPicPr>
          <p:cNvPr id="6" name="Picture 5">
            <a:extLst>
              <a:ext uri="{FF2B5EF4-FFF2-40B4-BE49-F238E27FC236}">
                <a16:creationId xmlns:a16="http://schemas.microsoft.com/office/drawing/2014/main" id="{C3E9C4B4-8432-923B-B1E7-3D4EC062C6D4}"/>
              </a:ext>
            </a:extLst>
          </p:cNvPr>
          <p:cNvPicPr>
            <a:picLocks noChangeAspect="1"/>
          </p:cNvPicPr>
          <p:nvPr/>
        </p:nvPicPr>
        <p:blipFill>
          <a:blip r:embed="rId2"/>
          <a:stretch>
            <a:fillRect/>
          </a:stretch>
        </p:blipFill>
        <p:spPr>
          <a:xfrm>
            <a:off x="6557396" y="3565444"/>
            <a:ext cx="4876800" cy="409575"/>
          </a:xfrm>
          <a:prstGeom prst="rect">
            <a:avLst/>
          </a:prstGeom>
        </p:spPr>
      </p:pic>
      <p:sp>
        <p:nvSpPr>
          <p:cNvPr id="12" name="TextBox 11">
            <a:extLst>
              <a:ext uri="{FF2B5EF4-FFF2-40B4-BE49-F238E27FC236}">
                <a16:creationId xmlns:a16="http://schemas.microsoft.com/office/drawing/2014/main" id="{8A33C817-E39A-6CDE-7F48-66D939394BF7}"/>
              </a:ext>
            </a:extLst>
          </p:cNvPr>
          <p:cNvSpPr txBox="1"/>
          <p:nvPr/>
        </p:nvSpPr>
        <p:spPr>
          <a:xfrm>
            <a:off x="462794" y="4436661"/>
            <a:ext cx="6094602" cy="1025922"/>
          </a:xfrm>
          <a:prstGeom prst="rect">
            <a:avLst/>
          </a:prstGeom>
          <a:noFill/>
        </p:spPr>
        <p:txBody>
          <a:bodyPr wrap="square">
            <a:spAutoFit/>
          </a:bodyPr>
          <a:lstStyle/>
          <a:p>
            <a:pPr marL="285750" indent="-285750" rtl="0">
              <a:spcBef>
                <a:spcPts val="0"/>
              </a:spcBef>
              <a:spcAft>
                <a:spcPts val="800"/>
              </a:spcAft>
              <a:buFont typeface="Arial" panose="020B0604020202020204" pitchFamily="34" charset="0"/>
              <a:buChar char="•"/>
            </a:pPr>
            <a:r>
              <a:rPr lang="en-US" sz="1800" b="0" i="1" u="none" strike="noStrike" dirty="0">
                <a:solidFill>
                  <a:srgbClr val="000000"/>
                </a:solidFill>
                <a:effectLst/>
                <a:latin typeface="Calibri" panose="020F0502020204030204" pitchFamily="34" charset="0"/>
              </a:rPr>
              <a:t>For a non-strict check </a:t>
            </a:r>
            <a:r>
              <a:rPr lang="en-US" sz="1800" b="1" i="1" u="none" strike="noStrike" dirty="0">
                <a:solidFill>
                  <a:srgbClr val="000000"/>
                </a:solidFill>
                <a:effectLst/>
                <a:latin typeface="Calibri" panose="020F0502020204030204" pitchFamily="34" charset="0"/>
              </a:rPr>
              <a:t>==</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There’s a special rule. These two are a “sweet couple”: they equal each other (in the sense of ==), but not any other value.</a:t>
            </a:r>
            <a:endParaRPr lang="en-US" b="0" dirty="0">
              <a:effectLst/>
            </a:endParaRPr>
          </a:p>
        </p:txBody>
      </p:sp>
      <p:pic>
        <p:nvPicPr>
          <p:cNvPr id="13" name="Picture 12">
            <a:extLst>
              <a:ext uri="{FF2B5EF4-FFF2-40B4-BE49-F238E27FC236}">
                <a16:creationId xmlns:a16="http://schemas.microsoft.com/office/drawing/2014/main" id="{0A75F47A-7F6F-E20F-47A0-10AB25151EDA}"/>
              </a:ext>
            </a:extLst>
          </p:cNvPr>
          <p:cNvPicPr>
            <a:picLocks noChangeAspect="1"/>
          </p:cNvPicPr>
          <p:nvPr/>
        </p:nvPicPr>
        <p:blipFill>
          <a:blip r:embed="rId3"/>
          <a:stretch>
            <a:fillRect/>
          </a:stretch>
        </p:blipFill>
        <p:spPr>
          <a:xfrm>
            <a:off x="6557396" y="4725784"/>
            <a:ext cx="4619625" cy="447675"/>
          </a:xfrm>
          <a:prstGeom prst="rect">
            <a:avLst/>
          </a:prstGeom>
        </p:spPr>
      </p:pic>
      <p:sp>
        <p:nvSpPr>
          <p:cNvPr id="15" name="TextBox 14">
            <a:extLst>
              <a:ext uri="{FF2B5EF4-FFF2-40B4-BE49-F238E27FC236}">
                <a16:creationId xmlns:a16="http://schemas.microsoft.com/office/drawing/2014/main" id="{0E8BFA9F-D2A0-B130-AA07-A713A4BE05B0}"/>
              </a:ext>
            </a:extLst>
          </p:cNvPr>
          <p:cNvSpPr txBox="1"/>
          <p:nvPr/>
        </p:nvSpPr>
        <p:spPr>
          <a:xfrm>
            <a:off x="462794" y="5735713"/>
            <a:ext cx="6094602" cy="1025922"/>
          </a:xfrm>
          <a:prstGeom prst="rect">
            <a:avLst/>
          </a:prstGeom>
          <a:noFill/>
        </p:spPr>
        <p:txBody>
          <a:bodyPr wrap="square">
            <a:spAutoFit/>
          </a:bodyPr>
          <a:lstStyle/>
          <a:p>
            <a:pPr marL="285750" indent="-285750" rtl="0">
              <a:spcBef>
                <a:spcPts val="0"/>
              </a:spcBef>
              <a:spcAft>
                <a:spcPts val="800"/>
              </a:spcAft>
              <a:buFont typeface="Arial" panose="020B0604020202020204" pitchFamily="34" charset="0"/>
              <a:buChar char="•"/>
            </a:pPr>
            <a:r>
              <a:rPr lang="en-US" sz="1800" b="0" i="1" u="none" strike="noStrike" dirty="0">
                <a:solidFill>
                  <a:srgbClr val="000000"/>
                </a:solidFill>
                <a:effectLst/>
                <a:latin typeface="Calibri" panose="020F0502020204030204" pitchFamily="34" charset="0"/>
              </a:rPr>
              <a:t>For maths and other comparisons</a:t>
            </a:r>
            <a:r>
              <a:rPr lang="en-US" sz="1800" b="1" i="1" u="none" strike="noStrike" dirty="0">
                <a:solidFill>
                  <a:srgbClr val="000000"/>
                </a:solidFill>
                <a:effectLst/>
                <a:latin typeface="Calibri" panose="020F0502020204030204" pitchFamily="34" charset="0"/>
              </a:rPr>
              <a:t> &lt; &gt; &lt;= &gt;=</a:t>
            </a:r>
            <a:endParaRPr lang="en-US" b="0" dirty="0">
              <a:effectLst/>
            </a:endParaRPr>
          </a:p>
          <a:p>
            <a:pPr rtl="0">
              <a:spcBef>
                <a:spcPts val="0"/>
              </a:spcBef>
              <a:spcAft>
                <a:spcPts val="800"/>
              </a:spcAft>
            </a:pPr>
            <a:r>
              <a:rPr lang="en-US" sz="1800" b="1" i="0" u="none" strike="noStrike" dirty="0">
                <a:solidFill>
                  <a:srgbClr val="000000"/>
                </a:solidFill>
                <a:effectLst/>
                <a:latin typeface="Calibri" panose="020F0502020204030204" pitchFamily="34" charset="0"/>
              </a:rPr>
              <a:t>null</a:t>
            </a:r>
            <a:r>
              <a:rPr lang="en-US" sz="1800" i="0" u="none" strike="noStrike" dirty="0">
                <a:solidFill>
                  <a:srgbClr val="000000"/>
                </a:solidFill>
                <a:effectLst/>
                <a:latin typeface="Calibri" panose="020F0502020204030204" pitchFamily="34" charset="0"/>
              </a:rPr>
              <a:t>/</a:t>
            </a:r>
            <a:r>
              <a:rPr lang="en-US" sz="1800" b="1" i="0" u="none" strike="noStrike" dirty="0">
                <a:solidFill>
                  <a:srgbClr val="000000"/>
                </a:solidFill>
                <a:effectLst/>
                <a:latin typeface="Calibri" panose="020F0502020204030204" pitchFamily="34" charset="0"/>
              </a:rPr>
              <a:t>undefined </a:t>
            </a:r>
            <a:r>
              <a:rPr lang="en-US" sz="1800" b="0" i="0" u="none" strike="noStrike" dirty="0">
                <a:solidFill>
                  <a:srgbClr val="000000"/>
                </a:solidFill>
                <a:effectLst/>
                <a:latin typeface="Calibri" panose="020F0502020204030204" pitchFamily="34" charset="0"/>
              </a:rPr>
              <a:t>are converted to numbers: null becomes 0, while undefined becomes NaN.</a:t>
            </a:r>
            <a:endParaRPr lang="en-US" dirty="0"/>
          </a:p>
        </p:txBody>
      </p:sp>
    </p:spTree>
    <p:extLst>
      <p:ext uri="{BB962C8B-B14F-4D97-AF65-F5344CB8AC3E}">
        <p14:creationId xmlns:p14="http://schemas.microsoft.com/office/powerpoint/2010/main" val="12031281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Conditionals – null and undefined</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Let’s compare null with a zero:</a:t>
            </a:r>
            <a:endParaRPr lang="en-US" b="0" dirty="0">
              <a:effectLst/>
            </a:endParaRPr>
          </a:p>
        </p:txBody>
      </p:sp>
      <p:pic>
        <p:nvPicPr>
          <p:cNvPr id="3" name="Picture 2">
            <a:extLst>
              <a:ext uri="{FF2B5EF4-FFF2-40B4-BE49-F238E27FC236}">
                <a16:creationId xmlns:a16="http://schemas.microsoft.com/office/drawing/2014/main" id="{293346BD-78EC-54DC-4335-BBD3D46A56B4}"/>
              </a:ext>
            </a:extLst>
          </p:cNvPr>
          <p:cNvPicPr>
            <a:picLocks noChangeAspect="1"/>
          </p:cNvPicPr>
          <p:nvPr/>
        </p:nvPicPr>
        <p:blipFill>
          <a:blip r:embed="rId2"/>
          <a:stretch>
            <a:fillRect/>
          </a:stretch>
        </p:blipFill>
        <p:spPr>
          <a:xfrm>
            <a:off x="580718" y="3028980"/>
            <a:ext cx="2883935" cy="675232"/>
          </a:xfrm>
          <a:prstGeom prst="rect">
            <a:avLst/>
          </a:prstGeom>
        </p:spPr>
      </p:pic>
      <p:sp>
        <p:nvSpPr>
          <p:cNvPr id="14" name="TextBox 13">
            <a:extLst>
              <a:ext uri="{FF2B5EF4-FFF2-40B4-BE49-F238E27FC236}">
                <a16:creationId xmlns:a16="http://schemas.microsoft.com/office/drawing/2014/main" id="{3652AE90-0868-D27F-25A6-5D6498CB785A}"/>
              </a:ext>
            </a:extLst>
          </p:cNvPr>
          <p:cNvSpPr txBox="1"/>
          <p:nvPr/>
        </p:nvSpPr>
        <p:spPr>
          <a:xfrm>
            <a:off x="462794" y="3972415"/>
            <a:ext cx="11266412" cy="195951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Mathematically, that’s strange. The last result states that "null is greater than or equal to zero", so in one of the comparisons above it must be true, but they are both false.</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 reason is that an equality check </a:t>
            </a:r>
            <a:r>
              <a:rPr lang="en-US" sz="1800" b="1" i="0" u="none" strike="noStrike" dirty="0">
                <a:solidFill>
                  <a:srgbClr val="000000"/>
                </a:solidFill>
                <a:effectLst/>
                <a:latin typeface="Calibri" panose="020F0502020204030204" pitchFamily="34" charset="0"/>
              </a:rPr>
              <a:t>==</a:t>
            </a:r>
            <a:r>
              <a:rPr lang="en-US" sz="1800" b="0" i="0" u="none" strike="noStrike" dirty="0">
                <a:solidFill>
                  <a:srgbClr val="000000"/>
                </a:solidFill>
                <a:effectLst/>
                <a:latin typeface="Calibri" panose="020F0502020204030204" pitchFamily="34" charset="0"/>
              </a:rPr>
              <a:t> and comparisons </a:t>
            </a:r>
            <a:r>
              <a:rPr lang="en-US" sz="1800" b="1" i="0" u="none" strike="noStrike" dirty="0">
                <a:solidFill>
                  <a:srgbClr val="000000"/>
                </a:solidFill>
                <a:effectLst/>
                <a:latin typeface="Calibri" panose="020F0502020204030204" pitchFamily="34" charset="0"/>
              </a:rPr>
              <a:t>&gt; &lt; &gt;= &lt;=</a:t>
            </a:r>
            <a:r>
              <a:rPr lang="en-US" sz="1800" b="0" i="0" u="none" strike="noStrike" dirty="0">
                <a:solidFill>
                  <a:srgbClr val="000000"/>
                </a:solidFill>
                <a:effectLst/>
                <a:latin typeface="Calibri" panose="020F0502020204030204" pitchFamily="34" charset="0"/>
              </a:rPr>
              <a:t> work differently. Comparisons convert null to a number, treating it as 0. That’s why (3) null &gt;= 0 is true and (1) null &gt; 0 is false.</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On the other hand, the equality check == for undefined and null is defined such that, without any conversions, they equal each other and don’t equal anything else. That’s why (2) null == 0 is false.</a:t>
            </a:r>
            <a:endParaRPr lang="en-US" dirty="0"/>
          </a:p>
        </p:txBody>
      </p:sp>
    </p:spTree>
    <p:extLst>
      <p:ext uri="{BB962C8B-B14F-4D97-AF65-F5344CB8AC3E}">
        <p14:creationId xmlns:p14="http://schemas.microsoft.com/office/powerpoint/2010/main" val="38008055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Conditionals – null and undefined</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value undefined shouldn’t be compared to other values:</a:t>
            </a:r>
            <a:endParaRPr lang="en-US" b="0" dirty="0">
              <a:effectLst/>
            </a:endParaRPr>
          </a:p>
        </p:txBody>
      </p:sp>
      <p:pic>
        <p:nvPicPr>
          <p:cNvPr id="3" name="Picture 2">
            <a:extLst>
              <a:ext uri="{FF2B5EF4-FFF2-40B4-BE49-F238E27FC236}">
                <a16:creationId xmlns:a16="http://schemas.microsoft.com/office/drawing/2014/main" id="{293346BD-78EC-54DC-4335-BBD3D46A56B4}"/>
              </a:ext>
            </a:extLst>
          </p:cNvPr>
          <p:cNvPicPr>
            <a:picLocks noChangeAspect="1"/>
          </p:cNvPicPr>
          <p:nvPr/>
        </p:nvPicPr>
        <p:blipFill>
          <a:blip r:embed="rId2"/>
          <a:srcRect/>
          <a:stretch/>
        </p:blipFill>
        <p:spPr>
          <a:xfrm>
            <a:off x="599676" y="3028980"/>
            <a:ext cx="3144576" cy="746066"/>
          </a:xfrm>
          <a:prstGeom prst="rect">
            <a:avLst/>
          </a:prstGeom>
        </p:spPr>
      </p:pic>
      <p:sp>
        <p:nvSpPr>
          <p:cNvPr id="14" name="TextBox 13">
            <a:extLst>
              <a:ext uri="{FF2B5EF4-FFF2-40B4-BE49-F238E27FC236}">
                <a16:creationId xmlns:a16="http://schemas.microsoft.com/office/drawing/2014/main" id="{3652AE90-0868-D27F-25A6-5D6498CB785A}"/>
              </a:ext>
            </a:extLst>
          </p:cNvPr>
          <p:cNvSpPr txBox="1"/>
          <p:nvPr/>
        </p:nvSpPr>
        <p:spPr>
          <a:xfrm>
            <a:off x="462794" y="3972415"/>
            <a:ext cx="11266412" cy="1405513"/>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Why is it always false? We get these results because:</a:t>
            </a:r>
            <a:endParaRPr lang="en-US" b="0" dirty="0">
              <a:effectLst/>
            </a:endParaRPr>
          </a:p>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Comparisons (1) and (2) return false because undefined gets converted to NaN and NaN is a special numeric value which returns false for all comparisons.</a:t>
            </a:r>
            <a:endParaRPr lang="en-US" b="0" dirty="0">
              <a:effectLst/>
            </a:endParaRPr>
          </a:p>
          <a:p>
            <a:pPr marL="285750" indent="-285750" rtl="0">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equality check (3) returns false because undefined only equals null, undefined, and no other value.</a:t>
            </a:r>
            <a:endParaRPr lang="en-US" b="0" dirty="0">
              <a:effectLst/>
            </a:endParaRPr>
          </a:p>
        </p:txBody>
      </p:sp>
      <p:sp>
        <p:nvSpPr>
          <p:cNvPr id="7" name="TextBox 6">
            <a:extLst>
              <a:ext uri="{FF2B5EF4-FFF2-40B4-BE49-F238E27FC236}">
                <a16:creationId xmlns:a16="http://schemas.microsoft.com/office/drawing/2014/main" id="{C67FEDC8-5B62-2043-8D19-96A3AF3A80F5}"/>
              </a:ext>
            </a:extLst>
          </p:cNvPr>
          <p:cNvSpPr txBox="1"/>
          <p:nvPr/>
        </p:nvSpPr>
        <p:spPr>
          <a:xfrm>
            <a:off x="462794" y="5575297"/>
            <a:ext cx="11266412" cy="102592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Treat any comparison with undefined/null except the strict equality </a:t>
            </a:r>
            <a:r>
              <a:rPr lang="en-US" sz="1800" b="1" i="0" u="none" strike="noStrike" dirty="0">
                <a:solidFill>
                  <a:srgbClr val="000000"/>
                </a:solidFill>
                <a:effectLst/>
                <a:latin typeface="Calibri" panose="020F0502020204030204" pitchFamily="34" charset="0"/>
              </a:rPr>
              <a:t>=== </a:t>
            </a:r>
            <a:r>
              <a:rPr lang="en-US" sz="1800" b="0" i="0" u="none" strike="noStrike" dirty="0">
                <a:solidFill>
                  <a:srgbClr val="000000"/>
                </a:solidFill>
                <a:effectLst/>
                <a:latin typeface="Calibri" panose="020F0502020204030204" pitchFamily="34" charset="0"/>
              </a:rPr>
              <a:t>with exceptional care.</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Don’t use comparisons </a:t>
            </a:r>
            <a:r>
              <a:rPr lang="en-US" sz="1800" b="1" i="0" u="none" strike="noStrike" dirty="0">
                <a:solidFill>
                  <a:srgbClr val="000000"/>
                </a:solidFill>
                <a:effectLst/>
                <a:latin typeface="Calibri" panose="020F0502020204030204" pitchFamily="34" charset="0"/>
              </a:rPr>
              <a:t>&gt;= &gt; &lt; &lt;= </a:t>
            </a:r>
            <a:r>
              <a:rPr lang="en-US" sz="1800" b="0" i="0" u="none" strike="noStrike" dirty="0">
                <a:solidFill>
                  <a:srgbClr val="000000"/>
                </a:solidFill>
                <a:effectLst/>
                <a:latin typeface="Calibri" panose="020F0502020204030204" pitchFamily="34" charset="0"/>
              </a:rPr>
              <a:t>with a variable which may be null/undefined, unless you’re really sure of what you’re doing. If a variable can have these values, check for them separately.</a:t>
            </a:r>
            <a:endParaRPr lang="en-US" dirty="0"/>
          </a:p>
        </p:txBody>
      </p:sp>
    </p:spTree>
    <p:extLst>
      <p:ext uri="{BB962C8B-B14F-4D97-AF65-F5344CB8AC3E}">
        <p14:creationId xmlns:p14="http://schemas.microsoft.com/office/powerpoint/2010/main" val="9521963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 statements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2133918"/>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Very often when you write code, you want to perform different actions for different decisions. You can use conditional statements in your code to do this. In JavaScript we have the following conditional statements:</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Use </a:t>
            </a:r>
            <a:r>
              <a:rPr lang="en-US" sz="1800" b="1" i="0" u="none" strike="noStrike" dirty="0">
                <a:solidFill>
                  <a:srgbClr val="000000"/>
                </a:solidFill>
                <a:effectLst/>
                <a:latin typeface="Calibri" panose="020F0502020204030204" pitchFamily="34" charset="0"/>
              </a:rPr>
              <a:t>if</a:t>
            </a:r>
            <a:r>
              <a:rPr lang="en-US" sz="1800" b="0" i="0" u="none" strike="noStrike" dirty="0">
                <a:solidFill>
                  <a:srgbClr val="000000"/>
                </a:solidFill>
                <a:effectLst/>
                <a:latin typeface="Calibri" panose="020F0502020204030204" pitchFamily="34" charset="0"/>
              </a:rPr>
              <a:t> to specify a block of code to be executed, if a specified condition is true</a:t>
            </a:r>
          </a:p>
          <a:p>
            <a:pPr marL="285750" indent="-285750" fontAlgn="base">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Use </a:t>
            </a:r>
            <a:r>
              <a:rPr lang="en-US" sz="1800" b="1" i="0" u="none" strike="noStrike" dirty="0">
                <a:solidFill>
                  <a:srgbClr val="000000"/>
                </a:solidFill>
                <a:effectLst/>
                <a:latin typeface="Calibri" panose="020F0502020204030204" pitchFamily="34" charset="0"/>
              </a:rPr>
              <a:t>else if </a:t>
            </a:r>
            <a:r>
              <a:rPr lang="en-US" sz="1800" b="0" i="0" u="none" strike="noStrike" dirty="0">
                <a:solidFill>
                  <a:srgbClr val="000000"/>
                </a:solidFill>
                <a:effectLst/>
                <a:latin typeface="Calibri" panose="020F0502020204030204" pitchFamily="34" charset="0"/>
              </a:rPr>
              <a:t>to specify a new condition to test, if the previous condition is false</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Use </a:t>
            </a:r>
            <a:r>
              <a:rPr lang="en-US" sz="1800" b="1" i="0" u="none" strike="noStrike" dirty="0">
                <a:solidFill>
                  <a:srgbClr val="000000"/>
                </a:solidFill>
                <a:effectLst/>
                <a:latin typeface="Calibri" panose="020F0502020204030204" pitchFamily="34" charset="0"/>
              </a:rPr>
              <a:t>else</a:t>
            </a:r>
            <a:r>
              <a:rPr lang="en-US" sz="1800" b="0" i="0" u="none" strike="noStrike" dirty="0">
                <a:solidFill>
                  <a:srgbClr val="000000"/>
                </a:solidFill>
                <a:effectLst/>
                <a:latin typeface="Calibri" panose="020F0502020204030204" pitchFamily="34" charset="0"/>
              </a:rPr>
              <a:t> to specify a block of code to be executed, if all others conditions are false</a:t>
            </a:r>
          </a:p>
          <a:p>
            <a:pPr marL="285750" indent="-285750" rtl="0" fontAlgn="base">
              <a:spcBef>
                <a:spcPts val="0"/>
              </a:spcBef>
              <a:buFont typeface="Arial" panose="020B0604020202020204" pitchFamily="34" charset="0"/>
              <a:buChar char="•"/>
            </a:pPr>
            <a:endParaRPr lang="en-US" sz="1800" b="0" i="0" u="none" strike="noStrike" dirty="0">
              <a:solidFill>
                <a:srgbClr val="000000"/>
              </a:solidFill>
              <a:effectLst/>
              <a:latin typeface="Calibri" panose="020F0502020204030204" pitchFamily="34" charset="0"/>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Use </a:t>
            </a:r>
            <a:r>
              <a:rPr lang="en-US" sz="1800" b="1" i="0" u="none" strike="noStrike" dirty="0">
                <a:solidFill>
                  <a:srgbClr val="000000"/>
                </a:solidFill>
                <a:effectLst/>
                <a:latin typeface="Calibri" panose="020F0502020204030204" pitchFamily="34" charset="0"/>
              </a:rPr>
              <a:t>switch</a:t>
            </a:r>
            <a:r>
              <a:rPr lang="en-US" sz="1800" b="0" i="0" u="none" strike="noStrike" dirty="0">
                <a:solidFill>
                  <a:srgbClr val="000000"/>
                </a:solidFill>
                <a:effectLst/>
                <a:latin typeface="Calibri" panose="020F0502020204030204" pitchFamily="34" charset="0"/>
              </a:rPr>
              <a:t> to specify many alternative blocks of code to be executed</a:t>
            </a:r>
            <a:endParaRPr lang="en-US" b="0" dirty="0">
              <a:effectLst/>
            </a:endParaRPr>
          </a:p>
        </p:txBody>
      </p:sp>
    </p:spTree>
    <p:extLst>
      <p:ext uri="{BB962C8B-B14F-4D97-AF65-F5344CB8AC3E}">
        <p14:creationId xmlns:p14="http://schemas.microsoft.com/office/powerpoint/2010/main" val="279577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How to run JavaScript code?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923330"/>
          </a:xfrm>
          <a:prstGeom prst="rect">
            <a:avLst/>
          </a:prstGeom>
          <a:noFill/>
        </p:spPr>
        <p:txBody>
          <a:bodyPr wrap="square" rtlCol="0">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Another way to include JavaScript in a web page is through an external script. This is very similar to linking external CSS docs to your website. JavaScript files have the extension .</a:t>
            </a:r>
            <a:r>
              <a:rPr lang="en-US" sz="1800" b="0" i="0" u="none" strike="noStrike" dirty="0" err="1">
                <a:solidFill>
                  <a:srgbClr val="000000"/>
                </a:solidFill>
                <a:effectLst/>
                <a:latin typeface="Calibri" panose="020F0502020204030204" pitchFamily="34" charset="0"/>
              </a:rPr>
              <a:t>js</a:t>
            </a:r>
            <a:r>
              <a:rPr lang="en-US" sz="1800" b="0" i="0" u="none" strike="noStrike" dirty="0">
                <a:solidFill>
                  <a:srgbClr val="000000"/>
                </a:solidFill>
                <a:effectLst/>
                <a:latin typeface="Calibri" panose="020F0502020204030204" pitchFamily="34" charset="0"/>
              </a:rPr>
              <a:t> similar to .</a:t>
            </a:r>
            <a:r>
              <a:rPr lang="en-US" sz="1800" b="0" i="0" u="none" strike="noStrike" dirty="0" err="1">
                <a:solidFill>
                  <a:srgbClr val="000000"/>
                </a:solidFill>
                <a:effectLst/>
                <a:latin typeface="Calibri" panose="020F0502020204030204" pitchFamily="34" charset="0"/>
              </a:rPr>
              <a:t>css</a:t>
            </a:r>
            <a:r>
              <a:rPr lang="en-US" sz="1800" b="0" i="0" u="none" strike="noStrike" dirty="0">
                <a:solidFill>
                  <a:srgbClr val="000000"/>
                </a:solidFill>
                <a:effectLst/>
                <a:latin typeface="Calibri" panose="020F0502020204030204" pitchFamily="34" charset="0"/>
              </a:rPr>
              <a:t> for stylesheets. External JavaScript files are used for more complex scripts.</a:t>
            </a:r>
            <a:endParaRPr lang="en-US" sz="2000" b="0" dirty="0">
              <a:effectLst/>
            </a:endParaRPr>
          </a:p>
        </p:txBody>
      </p:sp>
      <p:pic>
        <p:nvPicPr>
          <p:cNvPr id="3" name="Picture 2">
            <a:extLst>
              <a:ext uri="{FF2B5EF4-FFF2-40B4-BE49-F238E27FC236}">
                <a16:creationId xmlns:a16="http://schemas.microsoft.com/office/drawing/2014/main" id="{280DE9AA-8181-C8DB-8D07-25D83EB2EC63}"/>
              </a:ext>
            </a:extLst>
          </p:cNvPr>
          <p:cNvPicPr>
            <a:picLocks noChangeAspect="1"/>
          </p:cNvPicPr>
          <p:nvPr/>
        </p:nvPicPr>
        <p:blipFill>
          <a:blip r:embed="rId2"/>
          <a:srcRect/>
          <a:stretch/>
        </p:blipFill>
        <p:spPr>
          <a:xfrm>
            <a:off x="4353886" y="3849793"/>
            <a:ext cx="3484228" cy="2479952"/>
          </a:xfrm>
          <a:prstGeom prst="rect">
            <a:avLst/>
          </a:prstGeom>
        </p:spPr>
      </p:pic>
    </p:spTree>
    <p:extLst>
      <p:ext uri="{BB962C8B-B14F-4D97-AF65-F5344CB8AC3E}">
        <p14:creationId xmlns:p14="http://schemas.microsoft.com/office/powerpoint/2010/main" val="2580743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 statements</a:t>
            </a:r>
            <a:r>
              <a:rPr lang="sr-Cyrl-RS" sz="2800" dirty="0">
                <a:solidFill>
                  <a:schemeClr val="accent2"/>
                </a:solidFill>
              </a:rPr>
              <a:t> </a:t>
            </a:r>
            <a:r>
              <a:rPr lang="en-US" sz="2800" dirty="0">
                <a:solidFill>
                  <a:schemeClr val="accent2"/>
                </a:solidFill>
              </a:rPr>
              <a:t>- examples</a:t>
            </a:r>
          </a:p>
        </p:txBody>
      </p:sp>
      <p:sp>
        <p:nvSpPr>
          <p:cNvPr id="9" name="TextBox 8">
            <a:extLst>
              <a:ext uri="{FF2B5EF4-FFF2-40B4-BE49-F238E27FC236}">
                <a16:creationId xmlns:a16="http://schemas.microsoft.com/office/drawing/2014/main" id="{CBC59B9D-BC2D-61DE-9453-7A7280E7C3DE}"/>
              </a:ext>
            </a:extLst>
          </p:cNvPr>
          <p:cNvSpPr txBox="1"/>
          <p:nvPr/>
        </p:nvSpPr>
        <p:spPr>
          <a:xfrm>
            <a:off x="3283657" y="2580737"/>
            <a:ext cx="552974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Make a "Good day" greeting if the hour is less than 18:00:</a:t>
            </a:r>
            <a:endParaRPr lang="en-US" b="0" dirty="0">
              <a:effectLst/>
            </a:endParaRPr>
          </a:p>
        </p:txBody>
      </p:sp>
      <p:pic>
        <p:nvPicPr>
          <p:cNvPr id="3" name="Picture 2">
            <a:extLst>
              <a:ext uri="{FF2B5EF4-FFF2-40B4-BE49-F238E27FC236}">
                <a16:creationId xmlns:a16="http://schemas.microsoft.com/office/drawing/2014/main" id="{848FA79F-9B5F-C5EC-1162-BB25B7679CD3}"/>
              </a:ext>
            </a:extLst>
          </p:cNvPr>
          <p:cNvPicPr>
            <a:picLocks noChangeAspect="1"/>
          </p:cNvPicPr>
          <p:nvPr/>
        </p:nvPicPr>
        <p:blipFill>
          <a:blip r:embed="rId2"/>
          <a:stretch>
            <a:fillRect/>
          </a:stretch>
        </p:blipFill>
        <p:spPr>
          <a:xfrm>
            <a:off x="557737" y="2505748"/>
            <a:ext cx="2319688" cy="796311"/>
          </a:xfrm>
          <a:prstGeom prst="rect">
            <a:avLst/>
          </a:prstGeom>
        </p:spPr>
      </p:pic>
      <p:pic>
        <p:nvPicPr>
          <p:cNvPr id="8" name="Picture 7">
            <a:extLst>
              <a:ext uri="{FF2B5EF4-FFF2-40B4-BE49-F238E27FC236}">
                <a16:creationId xmlns:a16="http://schemas.microsoft.com/office/drawing/2014/main" id="{C4E90BAF-3BE0-7330-E475-0572CFDB85F3}"/>
              </a:ext>
            </a:extLst>
          </p:cNvPr>
          <p:cNvPicPr>
            <a:picLocks noChangeAspect="1"/>
          </p:cNvPicPr>
          <p:nvPr/>
        </p:nvPicPr>
        <p:blipFill>
          <a:blip r:embed="rId3"/>
          <a:stretch>
            <a:fillRect/>
          </a:stretch>
        </p:blipFill>
        <p:spPr>
          <a:xfrm>
            <a:off x="557737" y="3743119"/>
            <a:ext cx="2363276" cy="1087471"/>
          </a:xfrm>
          <a:prstGeom prst="rect">
            <a:avLst/>
          </a:prstGeom>
        </p:spPr>
      </p:pic>
      <p:sp>
        <p:nvSpPr>
          <p:cNvPr id="11" name="TextBox 10">
            <a:extLst>
              <a:ext uri="{FF2B5EF4-FFF2-40B4-BE49-F238E27FC236}">
                <a16:creationId xmlns:a16="http://schemas.microsoft.com/office/drawing/2014/main" id="{AF5546FE-C02B-DC8C-37BA-292236832F68}"/>
              </a:ext>
            </a:extLst>
          </p:cNvPr>
          <p:cNvSpPr txBox="1"/>
          <p:nvPr/>
        </p:nvSpPr>
        <p:spPr>
          <a:xfrm>
            <a:off x="3307393" y="5441091"/>
            <a:ext cx="5482270" cy="923330"/>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If time is less than 10:00, create a "Good morning" greeting, if not, but time is less than 20:00, create a "Good day" greeting, otherwise a "Good evening":</a:t>
            </a:r>
            <a:endParaRPr lang="en-US" dirty="0"/>
          </a:p>
        </p:txBody>
      </p:sp>
      <p:sp>
        <p:nvSpPr>
          <p:cNvPr id="12" name="TextBox 11">
            <a:extLst>
              <a:ext uri="{FF2B5EF4-FFF2-40B4-BE49-F238E27FC236}">
                <a16:creationId xmlns:a16="http://schemas.microsoft.com/office/drawing/2014/main" id="{19EE99D6-7A56-9177-60FB-865F04D3436C}"/>
              </a:ext>
            </a:extLst>
          </p:cNvPr>
          <p:cNvSpPr txBox="1"/>
          <p:nvPr/>
        </p:nvSpPr>
        <p:spPr>
          <a:xfrm>
            <a:off x="3331129" y="3963687"/>
            <a:ext cx="552974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If the hour is less than 18, create a "Good day" greeting, otherwise "Good evening":</a:t>
            </a:r>
            <a:endParaRPr lang="en-US" dirty="0"/>
          </a:p>
        </p:txBody>
      </p:sp>
      <p:pic>
        <p:nvPicPr>
          <p:cNvPr id="14" name="Picture 13">
            <a:extLst>
              <a:ext uri="{FF2B5EF4-FFF2-40B4-BE49-F238E27FC236}">
                <a16:creationId xmlns:a16="http://schemas.microsoft.com/office/drawing/2014/main" id="{54DC3CC0-C734-C58C-6410-855D91D4F832}"/>
              </a:ext>
            </a:extLst>
          </p:cNvPr>
          <p:cNvPicPr>
            <a:picLocks noChangeAspect="1"/>
          </p:cNvPicPr>
          <p:nvPr/>
        </p:nvPicPr>
        <p:blipFill>
          <a:blip r:embed="rId4"/>
          <a:stretch>
            <a:fillRect/>
          </a:stretch>
        </p:blipFill>
        <p:spPr>
          <a:xfrm>
            <a:off x="553577" y="5177668"/>
            <a:ext cx="2323848" cy="1450176"/>
          </a:xfrm>
          <a:prstGeom prst="rect">
            <a:avLst/>
          </a:prstGeom>
        </p:spPr>
      </p:pic>
    </p:spTree>
    <p:extLst>
      <p:ext uri="{BB962C8B-B14F-4D97-AF65-F5344CB8AC3E}">
        <p14:creationId xmlns:p14="http://schemas.microsoft.com/office/powerpoint/2010/main" val="38953361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Conditional statements – switch statement</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157992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How switch statements work:</a:t>
            </a:r>
            <a:endParaRPr lang="en-US" b="0" dirty="0">
              <a:effectLst/>
            </a:endParaRP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switch expression is evaluated once.</a:t>
            </a:r>
          </a:p>
          <a:p>
            <a:pPr marL="285750" indent="-285750" rtl="0" fontAlgn="base">
              <a:spcBef>
                <a:spcPts val="0"/>
              </a:spcBef>
              <a:spcAft>
                <a:spcPts val="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The value of the expression is compared with the values of each case.</a:t>
            </a:r>
          </a:p>
          <a:p>
            <a:pPr marL="285750" indent="-285750" rtl="0" fontAlgn="base">
              <a:spcBef>
                <a:spcPts val="0"/>
              </a:spcBef>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If there is a match, the associated block of code is executed.</a:t>
            </a:r>
          </a:p>
          <a:p>
            <a:pPr marL="285750" indent="-285750" rtl="0" fontAlgn="base">
              <a:spcBef>
                <a:spcPts val="0"/>
              </a:spcBef>
              <a:spcAft>
                <a:spcPts val="800"/>
              </a:spcAft>
              <a:buFont typeface="Arial" panose="020B0604020202020204" pitchFamily="34" charset="0"/>
              <a:buChar char="•"/>
            </a:pPr>
            <a:r>
              <a:rPr lang="en-US" sz="1800" b="0" i="0" u="none" strike="noStrike" dirty="0">
                <a:solidFill>
                  <a:srgbClr val="000000"/>
                </a:solidFill>
                <a:effectLst/>
                <a:latin typeface="Calibri" panose="020F0502020204030204" pitchFamily="34" charset="0"/>
              </a:rPr>
              <a:t>If there is no match, the default code block is executed</a:t>
            </a:r>
          </a:p>
        </p:txBody>
      </p:sp>
      <p:pic>
        <p:nvPicPr>
          <p:cNvPr id="3" name="Picture 2">
            <a:extLst>
              <a:ext uri="{FF2B5EF4-FFF2-40B4-BE49-F238E27FC236}">
                <a16:creationId xmlns:a16="http://schemas.microsoft.com/office/drawing/2014/main" id="{7C75E51E-64E7-E674-2F3B-0692DCE69E24}"/>
              </a:ext>
            </a:extLst>
          </p:cNvPr>
          <p:cNvPicPr>
            <a:picLocks noChangeAspect="1"/>
          </p:cNvPicPr>
          <p:nvPr/>
        </p:nvPicPr>
        <p:blipFill>
          <a:blip r:embed="rId2"/>
          <a:stretch>
            <a:fillRect/>
          </a:stretch>
        </p:blipFill>
        <p:spPr>
          <a:xfrm>
            <a:off x="8695715" y="2513639"/>
            <a:ext cx="2349643" cy="4105275"/>
          </a:xfrm>
          <a:prstGeom prst="rect">
            <a:avLst/>
          </a:prstGeom>
        </p:spPr>
      </p:pic>
      <p:sp>
        <p:nvSpPr>
          <p:cNvPr id="7" name="TextBox 6">
            <a:extLst>
              <a:ext uri="{FF2B5EF4-FFF2-40B4-BE49-F238E27FC236}">
                <a16:creationId xmlns:a16="http://schemas.microsoft.com/office/drawing/2014/main" id="{F4620652-4671-6686-167F-EF116E60BFDD}"/>
              </a:ext>
            </a:extLst>
          </p:cNvPr>
          <p:cNvSpPr txBox="1"/>
          <p:nvPr/>
        </p:nvSpPr>
        <p:spPr>
          <a:xfrm>
            <a:off x="462793" y="4775093"/>
            <a:ext cx="7959753" cy="130292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 </a:t>
            </a:r>
            <a:r>
              <a:rPr lang="en-US" sz="1800" b="1" i="0" u="none" strike="noStrike" dirty="0">
                <a:solidFill>
                  <a:srgbClr val="000000"/>
                </a:solidFill>
                <a:effectLst/>
                <a:latin typeface="Calibri" panose="020F0502020204030204" pitchFamily="34" charset="0"/>
              </a:rPr>
              <a:t>getDay()</a:t>
            </a:r>
            <a:r>
              <a:rPr lang="en-US" sz="1800" b="0" i="0" u="none" strike="noStrike" dirty="0">
                <a:solidFill>
                  <a:srgbClr val="000000"/>
                </a:solidFill>
                <a:effectLst/>
                <a:latin typeface="Calibri" panose="020F0502020204030204" pitchFamily="34" charset="0"/>
              </a:rPr>
              <a:t> method returns the weekday as a number between 0 and 6. (Sunday=0, Monday=1, Tuesday=2 ..)</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This example on the right uses the weekday number to calculate the weekday name.</a:t>
            </a:r>
            <a:endParaRPr lang="en-US" dirty="0"/>
          </a:p>
        </p:txBody>
      </p:sp>
    </p:spTree>
    <p:extLst>
      <p:ext uri="{BB962C8B-B14F-4D97-AF65-F5344CB8AC3E}">
        <p14:creationId xmlns:p14="http://schemas.microsoft.com/office/powerpoint/2010/main" val="3529398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12218" r="12218"/>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25355" r="25355"/>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Functions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3820635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480246"/>
            <a:ext cx="11266412" cy="2513509"/>
          </a:xfrm>
          <a:prstGeom prst="rect">
            <a:avLst/>
          </a:prstGeom>
          <a:noFill/>
        </p:spPr>
        <p:txBody>
          <a:bodyPr wrap="square">
            <a:spAutoFit/>
          </a:bodyPr>
          <a:lstStyle/>
          <a:p>
            <a:pPr indent="457200" rtl="0">
              <a:spcBef>
                <a:spcPts val="0"/>
              </a:spcBef>
              <a:spcAft>
                <a:spcPts val="800"/>
              </a:spcAft>
            </a:pPr>
            <a:r>
              <a:rPr lang="en-US" sz="1800" b="0" i="0" u="none" strike="noStrike" dirty="0">
                <a:solidFill>
                  <a:srgbClr val="000000"/>
                </a:solidFill>
                <a:effectLst/>
                <a:latin typeface="Calibri" panose="020F0502020204030204" pitchFamily="34" charset="0"/>
              </a:rPr>
              <a:t>Functions allow you to store a piece of code that does a single task inside a defined block, and then call that code whenever you need it using a single short command — rather than having to type out the same code multiple times. In this article we'll explore fundamental concepts behind functions such as basic syntax, how to invoke and define them, scope, and parameters.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The built-in code we've made use of so far comes in both forms: functions and methods. You can check the full list of the built-in functions, as well as the built-in objects and their corresponding methods </a:t>
            </a:r>
            <a:r>
              <a:rPr lang="en-US" sz="1800" b="0" i="0" u="sng" strike="noStrike" dirty="0">
                <a:solidFill>
                  <a:srgbClr val="1155CC"/>
                </a:solidFill>
                <a:effectLst/>
                <a:latin typeface="Calibri" panose="020F0502020204030204" pitchFamily="34" charset="0"/>
                <a:hlinkClick r:id="rId2"/>
              </a:rPr>
              <a:t>here</a:t>
            </a:r>
            <a:r>
              <a:rPr lang="en-US" sz="1800" b="0" i="0" u="none" strike="noStrike" dirty="0">
                <a:solidFill>
                  <a:srgbClr val="000000"/>
                </a:solidFill>
                <a:effectLst/>
                <a:latin typeface="Calibri" panose="020F0502020204030204" pitchFamily="34" charset="0"/>
              </a:rPr>
              <a:t>.</a:t>
            </a:r>
          </a:p>
          <a:p>
            <a:pPr>
              <a:spcAft>
                <a:spcPts val="800"/>
              </a:spcAft>
            </a:pPr>
            <a:r>
              <a:rPr lang="en-US" sz="1800" b="0" i="0" u="none" strike="noStrike" dirty="0">
                <a:solidFill>
                  <a:srgbClr val="000000"/>
                </a:solidFill>
                <a:effectLst/>
                <a:latin typeface="Calibri" panose="020F0502020204030204" pitchFamily="34" charset="0"/>
              </a:rPr>
              <a:t>	To actually use a function after it has been defined, you've got to run — or invoke — it. This is done by including the name of the function in the code somewhere, followed by parentheses:</a:t>
            </a:r>
          </a:p>
        </p:txBody>
      </p:sp>
      <p:pic>
        <p:nvPicPr>
          <p:cNvPr id="10" name="Picture 9">
            <a:extLst>
              <a:ext uri="{FF2B5EF4-FFF2-40B4-BE49-F238E27FC236}">
                <a16:creationId xmlns:a16="http://schemas.microsoft.com/office/drawing/2014/main" id="{8379A9BF-00A4-0F5D-DBB0-D584769EC038}"/>
              </a:ext>
            </a:extLst>
          </p:cNvPr>
          <p:cNvPicPr>
            <a:picLocks noChangeAspect="1"/>
          </p:cNvPicPr>
          <p:nvPr/>
        </p:nvPicPr>
        <p:blipFill>
          <a:blip r:embed="rId3"/>
          <a:stretch>
            <a:fillRect/>
          </a:stretch>
        </p:blipFill>
        <p:spPr>
          <a:xfrm>
            <a:off x="4765373" y="5155211"/>
            <a:ext cx="2661254" cy="1534338"/>
          </a:xfrm>
          <a:prstGeom prst="rect">
            <a:avLst/>
          </a:prstGeom>
        </p:spPr>
      </p:pic>
    </p:spTree>
    <p:extLst>
      <p:ext uri="{BB962C8B-B14F-4D97-AF65-F5344CB8AC3E}">
        <p14:creationId xmlns:p14="http://schemas.microsoft.com/office/powerpoint/2010/main" val="31480424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 parameters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1200329"/>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Some functions require parameters to be specified when you are invoking them — these are values that need to be included inside the function parentheses, which it needs to do its job properly. As an example, the browser's built-in Math.random() function doesn't require any parameters. When called, it always returns a random number between 0 and 1:</a:t>
            </a:r>
            <a:endParaRPr lang="en-US" b="0" dirty="0">
              <a:effectLst/>
            </a:endParaRPr>
          </a:p>
        </p:txBody>
      </p:sp>
      <p:pic>
        <p:nvPicPr>
          <p:cNvPr id="3" name="Picture 2">
            <a:extLst>
              <a:ext uri="{FF2B5EF4-FFF2-40B4-BE49-F238E27FC236}">
                <a16:creationId xmlns:a16="http://schemas.microsoft.com/office/drawing/2014/main" id="{53ECD148-6AB3-9415-00DB-898237C32B2F}"/>
              </a:ext>
            </a:extLst>
          </p:cNvPr>
          <p:cNvPicPr>
            <a:picLocks noChangeAspect="1"/>
          </p:cNvPicPr>
          <p:nvPr/>
        </p:nvPicPr>
        <p:blipFill>
          <a:blip r:embed="rId2"/>
          <a:srcRect/>
          <a:stretch/>
        </p:blipFill>
        <p:spPr>
          <a:xfrm>
            <a:off x="564387" y="3800216"/>
            <a:ext cx="3696750" cy="400481"/>
          </a:xfrm>
          <a:prstGeom prst="rect">
            <a:avLst/>
          </a:prstGeom>
        </p:spPr>
      </p:pic>
      <p:sp>
        <p:nvSpPr>
          <p:cNvPr id="7" name="TextBox 6">
            <a:extLst>
              <a:ext uri="{FF2B5EF4-FFF2-40B4-BE49-F238E27FC236}">
                <a16:creationId xmlns:a16="http://schemas.microsoft.com/office/drawing/2014/main" id="{164F3E57-E99F-583A-E38B-2F6FA46228F0}"/>
              </a:ext>
            </a:extLst>
          </p:cNvPr>
          <p:cNvSpPr txBox="1"/>
          <p:nvPr/>
        </p:nvSpPr>
        <p:spPr>
          <a:xfrm>
            <a:off x="462794" y="4555985"/>
            <a:ext cx="11266411" cy="646331"/>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The browser's built-in string replace() function however needs two parameters — the substring to find in the main string, and the substring to replace that string with:</a:t>
            </a:r>
            <a:endParaRPr lang="en-US" dirty="0"/>
          </a:p>
        </p:txBody>
      </p:sp>
      <p:pic>
        <p:nvPicPr>
          <p:cNvPr id="8" name="Picture 7">
            <a:extLst>
              <a:ext uri="{FF2B5EF4-FFF2-40B4-BE49-F238E27FC236}">
                <a16:creationId xmlns:a16="http://schemas.microsoft.com/office/drawing/2014/main" id="{DC8CE81D-572C-529C-A8AE-6F0A2D836CD3}"/>
              </a:ext>
            </a:extLst>
          </p:cNvPr>
          <p:cNvPicPr>
            <a:picLocks noChangeAspect="1"/>
          </p:cNvPicPr>
          <p:nvPr/>
        </p:nvPicPr>
        <p:blipFill>
          <a:blip r:embed="rId3"/>
          <a:stretch>
            <a:fillRect/>
          </a:stretch>
        </p:blipFill>
        <p:spPr>
          <a:xfrm>
            <a:off x="564388" y="5255727"/>
            <a:ext cx="7972425" cy="676275"/>
          </a:xfrm>
          <a:prstGeom prst="rect">
            <a:avLst/>
          </a:prstGeom>
        </p:spPr>
      </p:pic>
    </p:spTree>
    <p:extLst>
      <p:ext uri="{BB962C8B-B14F-4D97-AF65-F5344CB8AC3E}">
        <p14:creationId xmlns:p14="http://schemas.microsoft.com/office/powerpoint/2010/main" val="378569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 parameters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2031325"/>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	In JavaScript, parameters are the items listed between the parentheses in the function declaration. Function arguments are the actual values we decide to pass to the function. In the example below, the function definition is written on the first line: </a:t>
            </a:r>
            <a:r>
              <a:rPr lang="en-US" sz="1800" b="1" i="0" u="none" strike="noStrike" dirty="0">
                <a:solidFill>
                  <a:srgbClr val="000000"/>
                </a:solidFill>
                <a:effectLst/>
                <a:latin typeface="Calibri" panose="020F0502020204030204" pitchFamily="34" charset="0"/>
              </a:rPr>
              <a:t>function favoriteAnimal(animal)</a:t>
            </a:r>
            <a:r>
              <a:rPr lang="en-US" sz="1800" b="0" i="0" u="none" strike="noStrike" dirty="0">
                <a:solidFill>
                  <a:srgbClr val="000000"/>
                </a:solidFill>
                <a:effectLst/>
                <a:latin typeface="Calibri" panose="020F0502020204030204" pitchFamily="34" charset="0"/>
              </a:rPr>
              <a:t>. The parameter, </a:t>
            </a:r>
            <a:r>
              <a:rPr lang="en-US" sz="1800" b="1" i="0" u="none" strike="noStrike" dirty="0">
                <a:solidFill>
                  <a:srgbClr val="000000"/>
                </a:solidFill>
                <a:effectLst/>
                <a:latin typeface="Calibri" panose="020F0502020204030204" pitchFamily="34" charset="0"/>
              </a:rPr>
              <a:t>animal</a:t>
            </a:r>
            <a:r>
              <a:rPr lang="en-US" sz="1800" b="0" i="0" u="none" strike="noStrike" dirty="0">
                <a:solidFill>
                  <a:srgbClr val="000000"/>
                </a:solidFill>
                <a:effectLst/>
                <a:latin typeface="Calibri" panose="020F0502020204030204" pitchFamily="34" charset="0"/>
              </a:rPr>
              <a:t>, is found inside the parentheses. We could just as easily replace animal with pet, x, or blah. But in this case, naming the parameter animal gives someone reading our code a bit of context so that they don’t have to guess what </a:t>
            </a:r>
            <a:r>
              <a:rPr lang="en-US" sz="1800" b="1" i="0" u="none" strike="noStrike" dirty="0">
                <a:solidFill>
                  <a:srgbClr val="000000"/>
                </a:solidFill>
                <a:effectLst/>
                <a:latin typeface="Calibri" panose="020F0502020204030204" pitchFamily="34" charset="0"/>
              </a:rPr>
              <a:t>animal</a:t>
            </a:r>
            <a:r>
              <a:rPr lang="en-US" sz="1800" b="0" i="0" u="none" strike="noStrike" dirty="0">
                <a:solidFill>
                  <a:srgbClr val="000000"/>
                </a:solidFill>
                <a:effectLst/>
                <a:latin typeface="Calibri" panose="020F0502020204030204" pitchFamily="34" charset="0"/>
              </a:rPr>
              <a:t> may eventually contain. By putting animal inside the parentheses of the favoriteAnimal() function, we are telling JavaScript that we will send some value to our favoriteAnimal function. This means that animal is just a </a:t>
            </a:r>
            <a:r>
              <a:rPr lang="en-US" sz="1800" b="0" i="1" u="none" strike="noStrike" dirty="0">
                <a:solidFill>
                  <a:srgbClr val="000000"/>
                </a:solidFill>
                <a:effectLst/>
                <a:latin typeface="Calibri" panose="020F0502020204030204" pitchFamily="34" charset="0"/>
              </a:rPr>
              <a:t>placeholder</a:t>
            </a:r>
            <a:r>
              <a:rPr lang="en-US" sz="1800" b="0" i="0" u="none" strike="noStrike" dirty="0">
                <a:solidFill>
                  <a:srgbClr val="000000"/>
                </a:solidFill>
                <a:effectLst/>
                <a:latin typeface="Calibri" panose="020F0502020204030204" pitchFamily="34" charset="0"/>
              </a:rPr>
              <a:t> for some future value.</a:t>
            </a:r>
            <a:endParaRPr lang="en-US" b="0" dirty="0">
              <a:effectLst/>
            </a:endParaRPr>
          </a:p>
        </p:txBody>
      </p:sp>
      <p:pic>
        <p:nvPicPr>
          <p:cNvPr id="10" name="Picture 9">
            <a:extLst>
              <a:ext uri="{FF2B5EF4-FFF2-40B4-BE49-F238E27FC236}">
                <a16:creationId xmlns:a16="http://schemas.microsoft.com/office/drawing/2014/main" id="{F30D63BC-ECFC-07FF-18E1-0280B702D57F}"/>
              </a:ext>
            </a:extLst>
          </p:cNvPr>
          <p:cNvPicPr>
            <a:picLocks noChangeAspect="1"/>
          </p:cNvPicPr>
          <p:nvPr/>
        </p:nvPicPr>
        <p:blipFill>
          <a:blip r:embed="rId2"/>
          <a:stretch>
            <a:fillRect/>
          </a:stretch>
        </p:blipFill>
        <p:spPr>
          <a:xfrm>
            <a:off x="547250" y="4786817"/>
            <a:ext cx="5476875" cy="1447800"/>
          </a:xfrm>
          <a:prstGeom prst="rect">
            <a:avLst/>
          </a:prstGeom>
        </p:spPr>
      </p:pic>
      <p:sp>
        <p:nvSpPr>
          <p:cNvPr id="13" name="TextBox 12">
            <a:extLst>
              <a:ext uri="{FF2B5EF4-FFF2-40B4-BE49-F238E27FC236}">
                <a16:creationId xmlns:a16="http://schemas.microsoft.com/office/drawing/2014/main" id="{B31301B4-0779-0D14-8434-BFF69CEF7A8E}"/>
              </a:ext>
            </a:extLst>
          </p:cNvPr>
          <p:cNvSpPr txBox="1"/>
          <p:nvPr/>
        </p:nvSpPr>
        <p:spPr>
          <a:xfrm>
            <a:off x="6285452" y="4786817"/>
            <a:ext cx="5443754" cy="92333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last line, </a:t>
            </a:r>
            <a:r>
              <a:rPr lang="en-US" b="1" dirty="0">
                <a:latin typeface="Calibri" panose="020F0502020204030204" pitchFamily="34" charset="0"/>
                <a:cs typeface="Calibri" panose="020F0502020204030204" pitchFamily="34" charset="0"/>
              </a:rPr>
              <a:t>favoriteAnimal('Goat')</a:t>
            </a:r>
            <a:r>
              <a:rPr lang="en-US" dirty="0">
                <a:latin typeface="Calibri" panose="020F0502020204030204" pitchFamily="34" charset="0"/>
                <a:cs typeface="Calibri" panose="020F0502020204030204" pitchFamily="34" charset="0"/>
              </a:rPr>
              <a:t>, is where we are calling our favoriteAnimal function and passing the value Goat inside that function.</a:t>
            </a:r>
          </a:p>
        </p:txBody>
      </p:sp>
    </p:spTree>
    <p:extLst>
      <p:ext uri="{BB962C8B-B14F-4D97-AF65-F5344CB8AC3E}">
        <p14:creationId xmlns:p14="http://schemas.microsoft.com/office/powerpoint/2010/main" val="1630239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 parameters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Sometimes parameters are optional — you don't have to specify them. If you don't, the function will generally adopt some kind of default behavior. As an example, the array join() function's parameter is optional:</a:t>
            </a:r>
            <a:endParaRPr lang="en-US" b="0" dirty="0">
              <a:effectLst/>
            </a:endParaRPr>
          </a:p>
        </p:txBody>
      </p:sp>
      <p:pic>
        <p:nvPicPr>
          <p:cNvPr id="5" name="Picture 4">
            <a:extLst>
              <a:ext uri="{FF2B5EF4-FFF2-40B4-BE49-F238E27FC236}">
                <a16:creationId xmlns:a16="http://schemas.microsoft.com/office/drawing/2014/main" id="{4E6E7918-4081-2619-F174-E1F7EBEE69B2}"/>
              </a:ext>
            </a:extLst>
          </p:cNvPr>
          <p:cNvPicPr>
            <a:picLocks noChangeAspect="1"/>
          </p:cNvPicPr>
          <p:nvPr/>
        </p:nvPicPr>
        <p:blipFill>
          <a:blip r:embed="rId2"/>
          <a:stretch>
            <a:fillRect/>
          </a:stretch>
        </p:blipFill>
        <p:spPr>
          <a:xfrm>
            <a:off x="546707" y="3246218"/>
            <a:ext cx="5629275" cy="2181225"/>
          </a:xfrm>
          <a:prstGeom prst="rect">
            <a:avLst/>
          </a:prstGeom>
        </p:spPr>
      </p:pic>
      <p:sp>
        <p:nvSpPr>
          <p:cNvPr id="10" name="TextBox 9">
            <a:extLst>
              <a:ext uri="{FF2B5EF4-FFF2-40B4-BE49-F238E27FC236}">
                <a16:creationId xmlns:a16="http://schemas.microsoft.com/office/drawing/2014/main" id="{75B6AF6A-461D-32F3-CDE7-9D0BEABE1CC9}"/>
              </a:ext>
            </a:extLst>
          </p:cNvPr>
          <p:cNvSpPr txBox="1"/>
          <p:nvPr/>
        </p:nvSpPr>
        <p:spPr>
          <a:xfrm>
            <a:off x="462794" y="5836920"/>
            <a:ext cx="1126641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If no parameter is included to specify a joining/delimiting character, a comma is used by default.</a:t>
            </a:r>
            <a:endParaRPr lang="en-US" dirty="0"/>
          </a:p>
        </p:txBody>
      </p:sp>
    </p:spTree>
    <p:extLst>
      <p:ext uri="{BB962C8B-B14F-4D97-AF65-F5344CB8AC3E}">
        <p14:creationId xmlns:p14="http://schemas.microsoft.com/office/powerpoint/2010/main" val="3739401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 parameters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If you're writing a function and want to support optional parameters, you can specify default values by adding = after the name of the parameter, followed by the default value:</a:t>
            </a:r>
            <a:endParaRPr lang="en-US" b="0" dirty="0">
              <a:effectLst/>
            </a:endParaRPr>
          </a:p>
        </p:txBody>
      </p:sp>
      <p:pic>
        <p:nvPicPr>
          <p:cNvPr id="5" name="Picture 4">
            <a:extLst>
              <a:ext uri="{FF2B5EF4-FFF2-40B4-BE49-F238E27FC236}">
                <a16:creationId xmlns:a16="http://schemas.microsoft.com/office/drawing/2014/main" id="{4E6E7918-4081-2619-F174-E1F7EBEE69B2}"/>
              </a:ext>
            </a:extLst>
          </p:cNvPr>
          <p:cNvPicPr>
            <a:picLocks noChangeAspect="1"/>
          </p:cNvPicPr>
          <p:nvPr/>
        </p:nvPicPr>
        <p:blipFill>
          <a:blip r:embed="rId2"/>
          <a:srcRect/>
          <a:stretch/>
        </p:blipFill>
        <p:spPr>
          <a:xfrm>
            <a:off x="528053" y="3429000"/>
            <a:ext cx="5095080" cy="2554520"/>
          </a:xfrm>
          <a:prstGeom prst="rect">
            <a:avLst/>
          </a:prstGeom>
        </p:spPr>
      </p:pic>
    </p:spTree>
    <p:extLst>
      <p:ext uri="{BB962C8B-B14F-4D97-AF65-F5344CB8AC3E}">
        <p14:creationId xmlns:p14="http://schemas.microsoft.com/office/powerpoint/2010/main" val="2601727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Anonymous functions and arrow 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So far we have just created a function like so:</a:t>
            </a:r>
            <a:endParaRPr lang="en-US" b="0" dirty="0">
              <a:effectLst/>
            </a:endParaRPr>
          </a:p>
        </p:txBody>
      </p:sp>
      <p:pic>
        <p:nvPicPr>
          <p:cNvPr id="5" name="Picture 4">
            <a:extLst>
              <a:ext uri="{FF2B5EF4-FFF2-40B4-BE49-F238E27FC236}">
                <a16:creationId xmlns:a16="http://schemas.microsoft.com/office/drawing/2014/main" id="{4E6E7918-4081-2619-F174-E1F7EBEE69B2}"/>
              </a:ext>
            </a:extLst>
          </p:cNvPr>
          <p:cNvPicPr>
            <a:picLocks noChangeAspect="1"/>
          </p:cNvPicPr>
          <p:nvPr/>
        </p:nvPicPr>
        <p:blipFill>
          <a:blip r:embed="rId2"/>
          <a:srcRect/>
          <a:stretch/>
        </p:blipFill>
        <p:spPr>
          <a:xfrm>
            <a:off x="4865614" y="2407913"/>
            <a:ext cx="2121482" cy="753280"/>
          </a:xfrm>
          <a:prstGeom prst="rect">
            <a:avLst/>
          </a:prstGeom>
        </p:spPr>
      </p:pic>
      <p:sp>
        <p:nvSpPr>
          <p:cNvPr id="6" name="TextBox 5">
            <a:extLst>
              <a:ext uri="{FF2B5EF4-FFF2-40B4-BE49-F238E27FC236}">
                <a16:creationId xmlns:a16="http://schemas.microsoft.com/office/drawing/2014/main" id="{4FC37F16-0D11-E70A-CF47-04B0086A2F37}"/>
              </a:ext>
            </a:extLst>
          </p:cNvPr>
          <p:cNvSpPr txBox="1"/>
          <p:nvPr/>
        </p:nvSpPr>
        <p:spPr>
          <a:xfrm>
            <a:off x="462794" y="3461555"/>
            <a:ext cx="6094602" cy="369332"/>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But you can also create a function that doesn't have a name:</a:t>
            </a:r>
            <a:endParaRPr lang="en-US" dirty="0"/>
          </a:p>
        </p:txBody>
      </p:sp>
      <p:pic>
        <p:nvPicPr>
          <p:cNvPr id="7" name="Picture 6">
            <a:extLst>
              <a:ext uri="{FF2B5EF4-FFF2-40B4-BE49-F238E27FC236}">
                <a16:creationId xmlns:a16="http://schemas.microsoft.com/office/drawing/2014/main" id="{23CA47DD-5565-25DD-A063-69F6EF161E75}"/>
              </a:ext>
            </a:extLst>
          </p:cNvPr>
          <p:cNvPicPr>
            <a:picLocks noChangeAspect="1"/>
          </p:cNvPicPr>
          <p:nvPr/>
        </p:nvPicPr>
        <p:blipFill>
          <a:blip r:embed="rId3"/>
          <a:stretch>
            <a:fillRect/>
          </a:stretch>
        </p:blipFill>
        <p:spPr>
          <a:xfrm>
            <a:off x="6348193" y="3269582"/>
            <a:ext cx="1744838" cy="753278"/>
          </a:xfrm>
          <a:prstGeom prst="rect">
            <a:avLst/>
          </a:prstGeom>
        </p:spPr>
      </p:pic>
      <p:sp>
        <p:nvSpPr>
          <p:cNvPr id="12" name="TextBox 11">
            <a:extLst>
              <a:ext uri="{FF2B5EF4-FFF2-40B4-BE49-F238E27FC236}">
                <a16:creationId xmlns:a16="http://schemas.microsoft.com/office/drawing/2014/main" id="{4F52C65A-210B-B06E-7C70-E13668339D4D}"/>
              </a:ext>
            </a:extLst>
          </p:cNvPr>
          <p:cNvSpPr txBox="1"/>
          <p:nvPr/>
        </p:nvSpPr>
        <p:spPr>
          <a:xfrm>
            <a:off x="462794" y="4323222"/>
            <a:ext cx="11175533" cy="1477328"/>
          </a:xfrm>
          <a:prstGeom prst="rect">
            <a:avLst/>
          </a:prstGeom>
          <a:noFill/>
        </p:spPr>
        <p:txBody>
          <a:bodyPr wrap="square">
            <a:spAutoFit/>
          </a:bodyPr>
          <a:lstStyle/>
          <a:p>
            <a:r>
              <a:rPr lang="en-US" sz="1800" b="0" i="0" u="none" strike="noStrike" dirty="0">
                <a:solidFill>
                  <a:srgbClr val="000000"/>
                </a:solidFill>
                <a:effectLst/>
                <a:latin typeface="Calibri" panose="020F0502020204030204" pitchFamily="34" charset="0"/>
              </a:rPr>
              <a:t>This is called an anonymous function, because it has no name. You'll often see anonymous functions when a function expects to receive another function as a parameter. In this case the function parameter is often passed as an anonymous function. An anonymous function is not accessible after its initial creation, it can only be accessed by a variable it is stored in as a function as a value. An anonymous function can also have multiple arguments, but only one expression.</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9871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Anonymous functions and arrow 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In this example, we define an anonymous function that prints a message to the console. The function is then stored in the greet variable. We can call the function by invoking greet().</a:t>
            </a:r>
            <a:endParaRPr lang="en-US" b="0" dirty="0">
              <a:effectLst/>
            </a:endParaRPr>
          </a:p>
        </p:txBody>
      </p:sp>
      <p:pic>
        <p:nvPicPr>
          <p:cNvPr id="8" name="Picture 7">
            <a:extLst>
              <a:ext uri="{FF2B5EF4-FFF2-40B4-BE49-F238E27FC236}">
                <a16:creationId xmlns:a16="http://schemas.microsoft.com/office/drawing/2014/main" id="{C25F2A01-8827-E72D-41BF-8EC2D82674B0}"/>
              </a:ext>
            </a:extLst>
          </p:cNvPr>
          <p:cNvPicPr>
            <a:picLocks noChangeAspect="1"/>
          </p:cNvPicPr>
          <p:nvPr/>
        </p:nvPicPr>
        <p:blipFill>
          <a:blip r:embed="rId2"/>
          <a:stretch>
            <a:fillRect/>
          </a:stretch>
        </p:blipFill>
        <p:spPr>
          <a:xfrm>
            <a:off x="3942827" y="3611783"/>
            <a:ext cx="4306346" cy="1944802"/>
          </a:xfrm>
          <a:prstGeom prst="rect">
            <a:avLst/>
          </a:prstGeom>
        </p:spPr>
      </p:pic>
    </p:spTree>
    <p:extLst>
      <p:ext uri="{BB962C8B-B14F-4D97-AF65-F5344CB8AC3E}">
        <p14:creationId xmlns:p14="http://schemas.microsoft.com/office/powerpoint/2010/main" val="148210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22241" r="22241"/>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t="9509" b="9509"/>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Variables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1633727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Anonymous functions and arrow 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There’s another very simple and concise syntax for creating functions, that’s often better than Function Expressions. It’s called “arrow functions”, because it looks like this:</a:t>
            </a:r>
            <a:endParaRPr lang="en-US" b="0" dirty="0">
              <a:effectLst/>
            </a:endParaRPr>
          </a:p>
        </p:txBody>
      </p:sp>
      <p:pic>
        <p:nvPicPr>
          <p:cNvPr id="3" name="Picture 2">
            <a:extLst>
              <a:ext uri="{FF2B5EF4-FFF2-40B4-BE49-F238E27FC236}">
                <a16:creationId xmlns:a16="http://schemas.microsoft.com/office/drawing/2014/main" id="{FB4A8938-1490-076E-83B7-9D7A0201EAF9}"/>
              </a:ext>
            </a:extLst>
          </p:cNvPr>
          <p:cNvPicPr>
            <a:picLocks noChangeAspect="1"/>
          </p:cNvPicPr>
          <p:nvPr/>
        </p:nvPicPr>
        <p:blipFill>
          <a:blip r:embed="rId2"/>
          <a:stretch>
            <a:fillRect/>
          </a:stretch>
        </p:blipFill>
        <p:spPr>
          <a:xfrm>
            <a:off x="565863" y="3262312"/>
            <a:ext cx="5305425" cy="333375"/>
          </a:xfrm>
          <a:prstGeom prst="rect">
            <a:avLst/>
          </a:prstGeom>
        </p:spPr>
      </p:pic>
      <p:sp>
        <p:nvSpPr>
          <p:cNvPr id="10" name="TextBox 9">
            <a:extLst>
              <a:ext uri="{FF2B5EF4-FFF2-40B4-BE49-F238E27FC236}">
                <a16:creationId xmlns:a16="http://schemas.microsoft.com/office/drawing/2014/main" id="{8782C137-CDF3-406A-677C-E181CEF5D497}"/>
              </a:ext>
            </a:extLst>
          </p:cNvPr>
          <p:cNvSpPr txBox="1"/>
          <p:nvPr/>
        </p:nvSpPr>
        <p:spPr>
          <a:xfrm>
            <a:off x="462795" y="3902068"/>
            <a:ext cx="11266411"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This creates a function func that accepts arguments arg1..argN, then evaluates the expression on the right side with their use and returns its result. In other words, it’s the shorter version of:</a:t>
            </a:r>
          </a:p>
        </p:txBody>
      </p:sp>
      <p:pic>
        <p:nvPicPr>
          <p:cNvPr id="11" name="Picture 10">
            <a:extLst>
              <a:ext uri="{FF2B5EF4-FFF2-40B4-BE49-F238E27FC236}">
                <a16:creationId xmlns:a16="http://schemas.microsoft.com/office/drawing/2014/main" id="{EA0B3B83-C4C4-ABD8-8EF2-915A7BB235B1}"/>
              </a:ext>
            </a:extLst>
          </p:cNvPr>
          <p:cNvPicPr>
            <a:picLocks noChangeAspect="1"/>
          </p:cNvPicPr>
          <p:nvPr/>
        </p:nvPicPr>
        <p:blipFill>
          <a:blip r:embed="rId3"/>
          <a:stretch>
            <a:fillRect/>
          </a:stretch>
        </p:blipFill>
        <p:spPr>
          <a:xfrm>
            <a:off x="565863" y="4574703"/>
            <a:ext cx="4276725" cy="914400"/>
          </a:xfrm>
          <a:prstGeom prst="rect">
            <a:avLst/>
          </a:prstGeom>
        </p:spPr>
      </p:pic>
    </p:spTree>
    <p:extLst>
      <p:ext uri="{BB962C8B-B14F-4D97-AF65-F5344CB8AC3E}">
        <p14:creationId xmlns:p14="http://schemas.microsoft.com/office/powerpoint/2010/main" val="18757074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Anonymous functions and arrow 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Let’s see a concrete example:</a:t>
            </a:r>
            <a:endParaRPr lang="en-US" b="0" dirty="0">
              <a:effectLst/>
            </a:endParaRPr>
          </a:p>
        </p:txBody>
      </p:sp>
      <p:sp>
        <p:nvSpPr>
          <p:cNvPr id="10" name="TextBox 9">
            <a:extLst>
              <a:ext uri="{FF2B5EF4-FFF2-40B4-BE49-F238E27FC236}">
                <a16:creationId xmlns:a16="http://schemas.microsoft.com/office/drawing/2014/main" id="{8782C137-CDF3-406A-677C-E181CEF5D497}"/>
              </a:ext>
            </a:extLst>
          </p:cNvPr>
          <p:cNvSpPr txBox="1"/>
          <p:nvPr/>
        </p:nvSpPr>
        <p:spPr>
          <a:xfrm>
            <a:off x="462795" y="5684853"/>
            <a:ext cx="11266411" cy="64633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As you can see, </a:t>
            </a:r>
            <a:r>
              <a:rPr lang="en-US" b="1" dirty="0">
                <a:latin typeface="Calibri" panose="020F0502020204030204" pitchFamily="34" charset="0"/>
                <a:cs typeface="Calibri" panose="020F0502020204030204" pitchFamily="34" charset="0"/>
              </a:rPr>
              <a:t>(a, b) =&gt; a + b </a:t>
            </a:r>
            <a:r>
              <a:rPr lang="en-US" dirty="0">
                <a:latin typeface="Calibri" panose="020F0502020204030204" pitchFamily="34" charset="0"/>
                <a:cs typeface="Calibri" panose="020F0502020204030204" pitchFamily="34" charset="0"/>
              </a:rPr>
              <a:t>means a function that accepts two arguments named </a:t>
            </a:r>
            <a:r>
              <a:rPr lang="en-US" b="1" dirty="0">
                <a:latin typeface="Calibri" panose="020F0502020204030204" pitchFamily="34" charset="0"/>
                <a:cs typeface="Calibri" panose="020F0502020204030204" pitchFamily="34" charset="0"/>
              </a:rPr>
              <a:t>a</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b</a:t>
            </a:r>
            <a:r>
              <a:rPr lang="en-US" dirty="0">
                <a:latin typeface="Calibri" panose="020F0502020204030204" pitchFamily="34" charset="0"/>
                <a:cs typeface="Calibri" panose="020F0502020204030204" pitchFamily="34" charset="0"/>
              </a:rPr>
              <a:t>. Upon the execution, it evaluates the expression </a:t>
            </a:r>
            <a:r>
              <a:rPr lang="en-US" b="1" dirty="0">
                <a:latin typeface="Calibri" panose="020F0502020204030204" pitchFamily="34" charset="0"/>
                <a:cs typeface="Calibri" panose="020F0502020204030204" pitchFamily="34" charset="0"/>
              </a:rPr>
              <a:t>a + b </a:t>
            </a:r>
            <a:r>
              <a:rPr lang="en-US" dirty="0">
                <a:latin typeface="Calibri" panose="020F0502020204030204" pitchFamily="34" charset="0"/>
                <a:cs typeface="Calibri" panose="020F0502020204030204" pitchFamily="34" charset="0"/>
              </a:rPr>
              <a:t>and returns the result.</a:t>
            </a:r>
          </a:p>
        </p:txBody>
      </p:sp>
      <p:pic>
        <p:nvPicPr>
          <p:cNvPr id="5" name="Picture 4">
            <a:extLst>
              <a:ext uri="{FF2B5EF4-FFF2-40B4-BE49-F238E27FC236}">
                <a16:creationId xmlns:a16="http://schemas.microsoft.com/office/drawing/2014/main" id="{2D1D7AA6-EA3D-37AF-D0CC-DBF56F2567EF}"/>
              </a:ext>
            </a:extLst>
          </p:cNvPr>
          <p:cNvPicPr>
            <a:picLocks noChangeAspect="1"/>
          </p:cNvPicPr>
          <p:nvPr/>
        </p:nvPicPr>
        <p:blipFill>
          <a:blip r:embed="rId2"/>
          <a:stretch>
            <a:fillRect/>
          </a:stretch>
        </p:blipFill>
        <p:spPr>
          <a:xfrm>
            <a:off x="546684" y="2969218"/>
            <a:ext cx="4427988" cy="2620111"/>
          </a:xfrm>
          <a:prstGeom prst="rect">
            <a:avLst/>
          </a:prstGeom>
        </p:spPr>
      </p:pic>
    </p:spTree>
    <p:extLst>
      <p:ext uri="{BB962C8B-B14F-4D97-AF65-F5344CB8AC3E}">
        <p14:creationId xmlns:p14="http://schemas.microsoft.com/office/powerpoint/2010/main" val="29876480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Anonymous functions and arrow functions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69332"/>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If we have only one argument, then parentheses around parameters can be omitted, making that even shorter.</a:t>
            </a:r>
          </a:p>
        </p:txBody>
      </p:sp>
      <p:sp>
        <p:nvSpPr>
          <p:cNvPr id="10" name="TextBox 9">
            <a:extLst>
              <a:ext uri="{FF2B5EF4-FFF2-40B4-BE49-F238E27FC236}">
                <a16:creationId xmlns:a16="http://schemas.microsoft.com/office/drawing/2014/main" id="{8782C137-CDF3-406A-677C-E181CEF5D497}"/>
              </a:ext>
            </a:extLst>
          </p:cNvPr>
          <p:cNvSpPr txBox="1"/>
          <p:nvPr/>
        </p:nvSpPr>
        <p:spPr>
          <a:xfrm>
            <a:off x="462794" y="4225168"/>
            <a:ext cx="11266411" cy="369332"/>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If there are no arguments, parentheses are empty, but they must be present:</a:t>
            </a:r>
          </a:p>
        </p:txBody>
      </p:sp>
      <p:pic>
        <p:nvPicPr>
          <p:cNvPr id="5" name="Picture 4">
            <a:extLst>
              <a:ext uri="{FF2B5EF4-FFF2-40B4-BE49-F238E27FC236}">
                <a16:creationId xmlns:a16="http://schemas.microsoft.com/office/drawing/2014/main" id="{2D1D7AA6-EA3D-37AF-D0CC-DBF56F2567EF}"/>
              </a:ext>
            </a:extLst>
          </p:cNvPr>
          <p:cNvPicPr>
            <a:picLocks noChangeAspect="1"/>
          </p:cNvPicPr>
          <p:nvPr/>
        </p:nvPicPr>
        <p:blipFill>
          <a:blip r:embed="rId2"/>
          <a:srcRect/>
          <a:stretch/>
        </p:blipFill>
        <p:spPr>
          <a:xfrm>
            <a:off x="538294" y="3066158"/>
            <a:ext cx="6230599" cy="981996"/>
          </a:xfrm>
          <a:prstGeom prst="rect">
            <a:avLst/>
          </a:prstGeom>
        </p:spPr>
      </p:pic>
      <p:pic>
        <p:nvPicPr>
          <p:cNvPr id="6" name="Picture 5">
            <a:extLst>
              <a:ext uri="{FF2B5EF4-FFF2-40B4-BE49-F238E27FC236}">
                <a16:creationId xmlns:a16="http://schemas.microsoft.com/office/drawing/2014/main" id="{742AFF4D-97FF-A317-A993-0BA249401317}"/>
              </a:ext>
            </a:extLst>
          </p:cNvPr>
          <p:cNvPicPr>
            <a:picLocks noChangeAspect="1"/>
          </p:cNvPicPr>
          <p:nvPr/>
        </p:nvPicPr>
        <p:blipFill>
          <a:blip r:embed="rId3"/>
          <a:stretch>
            <a:fillRect/>
          </a:stretch>
        </p:blipFill>
        <p:spPr>
          <a:xfrm>
            <a:off x="538294" y="4594500"/>
            <a:ext cx="3695700" cy="904875"/>
          </a:xfrm>
          <a:prstGeom prst="rect">
            <a:avLst/>
          </a:prstGeom>
        </p:spPr>
      </p:pic>
      <p:sp>
        <p:nvSpPr>
          <p:cNvPr id="11" name="TextBox 10">
            <a:extLst>
              <a:ext uri="{FF2B5EF4-FFF2-40B4-BE49-F238E27FC236}">
                <a16:creationId xmlns:a16="http://schemas.microsoft.com/office/drawing/2014/main" id="{0828E131-2261-8ED6-1D77-112BC782F476}"/>
              </a:ext>
            </a:extLst>
          </p:cNvPr>
          <p:cNvSpPr txBox="1"/>
          <p:nvPr/>
        </p:nvSpPr>
        <p:spPr>
          <a:xfrm>
            <a:off x="462794" y="5746026"/>
            <a:ext cx="11266410" cy="646331"/>
          </a:xfrm>
          <a:prstGeom prst="rect">
            <a:avLst/>
          </a:prstGeom>
          <a:noFill/>
        </p:spPr>
        <p:txBody>
          <a:bodyPr wrap="square">
            <a:spAutoFit/>
          </a:bodyPr>
          <a:lstStyle/>
          <a:p>
            <a:pPr algn="l"/>
            <a:r>
              <a:rPr lang="en-US" b="0" i="0" dirty="0">
                <a:effectLst/>
                <a:latin typeface="Calibri" panose="020F0502020204030204" pitchFamily="34" charset="0"/>
                <a:cs typeface="Calibri" panose="020F0502020204030204" pitchFamily="34" charset="0"/>
              </a:rPr>
              <a:t>Arrow functions may appear unfamiliar and not very readable at first, but that quickly changes as the eyes get used to the structure. They are very convenient for simple one-line actions, when we’re just too lazy to write many words.</a:t>
            </a:r>
          </a:p>
        </p:txBody>
      </p:sp>
    </p:spTree>
    <p:extLst>
      <p:ext uri="{BB962C8B-B14F-4D97-AF65-F5344CB8AC3E}">
        <p14:creationId xmlns:p14="http://schemas.microsoft.com/office/powerpoint/2010/main" val="24345560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Function scopes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3549690"/>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Let's talk a bit about </a:t>
            </a:r>
            <a:r>
              <a:rPr lang="en-US" sz="1800" b="1" i="0" u="none" strike="noStrike" dirty="0">
                <a:solidFill>
                  <a:srgbClr val="000000"/>
                </a:solidFill>
                <a:effectLst/>
                <a:latin typeface="Calibri" panose="020F0502020204030204" pitchFamily="34" charset="0"/>
              </a:rPr>
              <a:t>scope</a:t>
            </a:r>
            <a:r>
              <a:rPr lang="en-US" sz="1800" b="0" i="0" u="none" strike="noStrike" dirty="0">
                <a:solidFill>
                  <a:srgbClr val="000000"/>
                </a:solidFill>
                <a:effectLst/>
                <a:latin typeface="Calibri" panose="020F0502020204030204" pitchFamily="34" charset="0"/>
              </a:rPr>
              <a:t> — a very important concept when dealing with functions. When you create a function, the variables and other things defined inside the function are inside their own separate scope, meaning that they are locked away in their own separate compartments, unreachable from code outside the functions.</a:t>
            </a:r>
          </a:p>
          <a:p>
            <a:pPr rtl="0">
              <a:spcBef>
                <a:spcPts val="0"/>
              </a:spcBef>
              <a:spcAft>
                <a:spcPts val="800"/>
              </a:spcAft>
            </a:pPr>
            <a:endParaRPr lang="en-US" sz="1800" b="0" i="0" u="none" strike="noStrike" dirty="0">
              <a:solidFill>
                <a:srgbClr val="000000"/>
              </a:solidFill>
              <a:effectLst/>
              <a:latin typeface="Calibri" panose="020F0502020204030204" pitchFamily="34" charset="0"/>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The top level outside all your functions is called the global scope. Values defined in the global scope are accessible from everywhere in the code.</a:t>
            </a:r>
          </a:p>
          <a:p>
            <a:pPr rtl="0">
              <a:spcBef>
                <a:spcPts val="0"/>
              </a:spcBef>
              <a:spcAft>
                <a:spcPts val="800"/>
              </a:spcAft>
            </a:pPr>
            <a:endParaRPr lang="en-US" sz="1800" b="0" i="0" u="none" strike="noStrike" dirty="0">
              <a:solidFill>
                <a:srgbClr val="000000"/>
              </a:solidFill>
              <a:effectLst/>
              <a:latin typeface="Calibri" panose="020F0502020204030204" pitchFamily="34" charset="0"/>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JavaScript is set up like this for various reasons — but mainly because of security and organization. Sometimes you don't want variables to be accessible from everywhere in the code — external scripts that you call in from elsewhere could start to mess with your code and cause problems because they happen to be using the same variable names as other parts of the code, causing conflicts. This might be done maliciously, or just by accident.</a:t>
            </a:r>
          </a:p>
        </p:txBody>
      </p:sp>
    </p:spTree>
    <p:extLst>
      <p:ext uri="{BB962C8B-B14F-4D97-AF65-F5344CB8AC3E}">
        <p14:creationId xmlns:p14="http://schemas.microsoft.com/office/powerpoint/2010/main" val="3849389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2058099" y="1021080"/>
            <a:ext cx="8075802" cy="499872"/>
          </a:xfrm>
        </p:spPr>
        <p:txBody>
          <a:bodyPr>
            <a:noAutofit/>
          </a:bodyPr>
          <a:lstStyle/>
          <a:p>
            <a:pPr algn="ctr"/>
            <a:r>
              <a:rPr lang="en-US" sz="2800" dirty="0">
                <a:solidFill>
                  <a:schemeClr val="accent2"/>
                </a:solidFill>
              </a:rPr>
              <a:t>Return values</a:t>
            </a:r>
          </a:p>
        </p:txBody>
      </p:sp>
      <p:sp>
        <p:nvSpPr>
          <p:cNvPr id="9" name="TextBox 8">
            <a:extLst>
              <a:ext uri="{FF2B5EF4-FFF2-40B4-BE49-F238E27FC236}">
                <a16:creationId xmlns:a16="http://schemas.microsoft.com/office/drawing/2014/main" id="{CBC59B9D-BC2D-61DE-9453-7A7280E7C3DE}"/>
              </a:ext>
            </a:extLst>
          </p:cNvPr>
          <p:cNvSpPr txBox="1"/>
          <p:nvPr/>
        </p:nvSpPr>
        <p:spPr>
          <a:xfrm>
            <a:off x="462794" y="2599887"/>
            <a:ext cx="11266412" cy="646331"/>
          </a:xfrm>
          <a:prstGeom prst="rect">
            <a:avLst/>
          </a:prstGeom>
          <a:noFill/>
        </p:spPr>
        <p:txBody>
          <a:bodyPr wrap="square">
            <a:spAutoFit/>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Return values are just what they sound like — the values that a function returns when it has completed. You've already met return values a number of times, although you may not have thought about them explicitly.</a:t>
            </a:r>
          </a:p>
        </p:txBody>
      </p:sp>
      <p:pic>
        <p:nvPicPr>
          <p:cNvPr id="5" name="Picture 4">
            <a:extLst>
              <a:ext uri="{FF2B5EF4-FFF2-40B4-BE49-F238E27FC236}">
                <a16:creationId xmlns:a16="http://schemas.microsoft.com/office/drawing/2014/main" id="{AE180CFA-94EC-F17D-831D-C00F890B9DA3}"/>
              </a:ext>
            </a:extLst>
          </p:cNvPr>
          <p:cNvPicPr>
            <a:picLocks noChangeAspect="1"/>
          </p:cNvPicPr>
          <p:nvPr/>
        </p:nvPicPr>
        <p:blipFill>
          <a:blip r:embed="rId2"/>
          <a:stretch>
            <a:fillRect/>
          </a:stretch>
        </p:blipFill>
        <p:spPr>
          <a:xfrm>
            <a:off x="561843" y="3342402"/>
            <a:ext cx="6638925" cy="1733550"/>
          </a:xfrm>
          <a:prstGeom prst="rect">
            <a:avLst/>
          </a:prstGeom>
        </p:spPr>
      </p:pic>
      <p:sp>
        <p:nvSpPr>
          <p:cNvPr id="10" name="TextBox 9">
            <a:extLst>
              <a:ext uri="{FF2B5EF4-FFF2-40B4-BE49-F238E27FC236}">
                <a16:creationId xmlns:a16="http://schemas.microsoft.com/office/drawing/2014/main" id="{B1D2CF0B-9DC1-8B76-AE19-935F97C09510}"/>
              </a:ext>
            </a:extLst>
          </p:cNvPr>
          <p:cNvSpPr txBox="1"/>
          <p:nvPr/>
        </p:nvSpPr>
        <p:spPr>
          <a:xfrm>
            <a:off x="462794" y="5250751"/>
            <a:ext cx="11266411" cy="1431161"/>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The replace() function is invoked on the </a:t>
            </a:r>
            <a:r>
              <a:rPr lang="en-US" b="1" dirty="0" err="1">
                <a:latin typeface="Calibri" panose="020F0502020204030204" pitchFamily="34" charset="0"/>
                <a:cs typeface="Calibri" panose="020F0502020204030204" pitchFamily="34" charset="0"/>
              </a:rPr>
              <a:t>myText</a:t>
            </a:r>
            <a:r>
              <a:rPr lang="en-US" dirty="0">
                <a:latin typeface="Calibri" panose="020F0502020204030204" pitchFamily="34" charset="0"/>
                <a:cs typeface="Calibri" panose="020F0502020204030204" pitchFamily="34" charset="0"/>
              </a:rPr>
              <a:t> string, and is passed two parameters:</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substring to find ('cold').</a:t>
            </a: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rPr>
              <a:t>the string to replace it with ('warm').</a:t>
            </a:r>
          </a:p>
          <a:p>
            <a:pPr>
              <a:spcBef>
                <a:spcPts val="600"/>
              </a:spcBef>
            </a:pPr>
            <a:r>
              <a:rPr lang="en-US" dirty="0">
                <a:latin typeface="Calibri" panose="020F0502020204030204" pitchFamily="34" charset="0"/>
                <a:cs typeface="Calibri" panose="020F0502020204030204" pitchFamily="34" charset="0"/>
              </a:rPr>
              <a:t>When the function completes (finishes running), it returns a value, which is a new string with the replacement made. In the code above, the result of this return value is saved in the variable </a:t>
            </a:r>
            <a:r>
              <a:rPr lang="en-US" b="1" dirty="0">
                <a:latin typeface="Calibri" panose="020F0502020204030204" pitchFamily="34" charset="0"/>
                <a:cs typeface="Calibri" panose="020F0502020204030204" pitchFamily="34" charset="0"/>
              </a:rPr>
              <a:t>newString</a:t>
            </a:r>
            <a:r>
              <a:rPr lang="en-US"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908091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2503946"/>
            <a:ext cx="9539560" cy="1641764"/>
          </a:xfrm>
        </p:spPr>
        <p:txBody>
          <a:bodyPr/>
          <a:lstStyle/>
          <a:p>
            <a:pPr algn="ctr"/>
            <a:r>
              <a:rPr lang="en-US" sz="8000" dirty="0">
                <a:latin typeface="Courier New" panose="02070309020205020404" pitchFamily="49" charset="0"/>
                <a:cs typeface="Courier New" panose="02070309020205020404" pitchFamily="49" charset="0"/>
              </a:rPr>
              <a:t>Assignment</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70" y="1419828"/>
            <a:ext cx="2700528" cy="3810000"/>
          </a:xfrm>
          <a:prstGeom prst="rect">
            <a:avLst/>
          </a:prstGeom>
        </p:spPr>
      </p:pic>
      <p:sp>
        <p:nvSpPr>
          <p:cNvPr id="4" name="Title 1">
            <a:extLst>
              <a:ext uri="{FF2B5EF4-FFF2-40B4-BE49-F238E27FC236}">
                <a16:creationId xmlns:a16="http://schemas.microsoft.com/office/drawing/2014/main" id="{9BA53898-75C8-5A0C-AD3D-301AFC5DF6A5}"/>
              </a:ext>
            </a:extLst>
          </p:cNvPr>
          <p:cNvSpPr txBox="1">
            <a:spLocks/>
          </p:cNvSpPr>
          <p:nvPr/>
        </p:nvSpPr>
        <p:spPr bwMode="gray">
          <a:xfrm>
            <a:off x="-1451294" y="3046005"/>
            <a:ext cx="9539560" cy="164176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latin typeface="Courier New" panose="02070309020205020404" pitchFamily="49" charset="0"/>
                <a:cs typeface="Courier New" panose="02070309020205020404" pitchFamily="49" charset="0"/>
              </a:rPr>
              <a:t>alexteacher2907@gmail.com</a:t>
            </a:r>
          </a:p>
        </p:txBody>
      </p:sp>
    </p:spTree>
    <p:extLst>
      <p:ext uri="{BB962C8B-B14F-4D97-AF65-F5344CB8AC3E}">
        <p14:creationId xmlns:p14="http://schemas.microsoft.com/office/powerpoint/2010/main" val="3464694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1213503"/>
            <a:ext cx="9539560" cy="4222650"/>
          </a:xfrm>
        </p:spPr>
        <p:txBody>
          <a:bodyPr/>
          <a:lstStyle/>
          <a:p>
            <a:pPr algn="ctr"/>
            <a:r>
              <a:rPr lang="en-US" sz="8000" dirty="0">
                <a:latin typeface="Courier New" panose="02070309020205020404" pitchFamily="49" charset="0"/>
                <a:cs typeface="Courier New" panose="02070309020205020404" pitchFamily="49" charset="0"/>
              </a:rPr>
              <a:t>Thank you</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for your</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attention!</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70" y="1419828"/>
            <a:ext cx="2700528" cy="3810000"/>
          </a:xfrm>
          <a:prstGeom prst="rect">
            <a:avLst/>
          </a:prstGeom>
        </p:spPr>
      </p:pic>
    </p:spTree>
    <p:extLst>
      <p:ext uri="{BB962C8B-B14F-4D97-AF65-F5344CB8AC3E}">
        <p14:creationId xmlns:p14="http://schemas.microsoft.com/office/powerpoint/2010/main" val="215210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888244"/>
          </a:xfrm>
          <a:prstGeom prst="rect">
            <a:avLst/>
          </a:prstGeom>
          <a:noFill/>
        </p:spPr>
        <p:txBody>
          <a:bodyPr wrap="square" rtlCol="0">
            <a:spAutoFit/>
          </a:bodyPr>
          <a:lstStyle/>
          <a:p>
            <a:pPr marL="285750" indent="-285750" rtl="0">
              <a:spcBef>
                <a:spcPts val="0"/>
              </a:spcBef>
              <a:spcAft>
                <a:spcPts val="800"/>
              </a:spcAft>
              <a:buFont typeface="Arial" panose="020B0604020202020204" pitchFamily="34" charset="0"/>
              <a:buChar char="•"/>
            </a:pPr>
            <a:r>
              <a:rPr lang="en-US" sz="2000" b="0" i="0" u="none" strike="noStrike" dirty="0">
                <a:solidFill>
                  <a:srgbClr val="000000"/>
                </a:solidFill>
                <a:effectLst/>
                <a:latin typeface="Calibri" panose="020F0502020204030204" pitchFamily="34" charset="0"/>
                <a:cs typeface="Calibri" panose="020F0502020204030204" pitchFamily="34" charset="0"/>
              </a:rPr>
              <a:t>JavaScript variables are containers for storing data values. Here are some of the types we will cover:</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Numbers</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Strings</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Boolean</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Null</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Undefined</a:t>
            </a:r>
          </a:p>
          <a:p>
            <a:pPr marL="742950" lvl="1" indent="-285750">
              <a:spcAft>
                <a:spcPts val="800"/>
              </a:spcAft>
              <a:buFont typeface="Courier New" panose="02070309020205020404" pitchFamily="49" charset="0"/>
              <a:buChar char="o"/>
            </a:pPr>
            <a:r>
              <a:rPr lang="en-US" sz="2000" dirty="0">
                <a:latin typeface="Calibri" panose="020F0502020204030204" pitchFamily="34" charset="0"/>
                <a:cs typeface="Calibri" panose="020F0502020204030204" pitchFamily="34" charset="0"/>
              </a:rPr>
              <a:t>Objects</a:t>
            </a:r>
            <a:br>
              <a:rPr lang="en-US" sz="2000" dirty="0">
                <a:latin typeface="Calibri" panose="020F0502020204030204" pitchFamily="34" charset="0"/>
                <a:cs typeface="Calibri" panose="020F0502020204030204" pitchFamily="34" charset="0"/>
              </a:rPr>
            </a:br>
            <a:endParaRPr lang="en-US" sz="2000" b="0" dirty="0">
              <a:effectLst/>
              <a:latin typeface="Calibri" panose="020F0502020204030204" pitchFamily="34" charset="0"/>
              <a:cs typeface="Calibri" panose="020F0502020204030204" pitchFamily="34" charset="0"/>
            </a:endParaRPr>
          </a:p>
          <a:p>
            <a:br>
              <a:rPr lang="en-US" sz="2000" dirty="0">
                <a:latin typeface="Calibri" panose="020F0502020204030204" pitchFamily="34" charset="0"/>
                <a:cs typeface="Calibri" panose="020F0502020204030204" pitchFamily="34" charset="0"/>
              </a:rPr>
            </a:b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56730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067506"/>
          </a:xfrm>
          <a:prstGeom prst="rect">
            <a:avLst/>
          </a:prstGeom>
          <a:noFill/>
        </p:spPr>
        <p:txBody>
          <a:bodyPr wrap="square" rtlCol="0">
            <a:spAutoFit/>
          </a:bodyPr>
          <a:lstStyle/>
          <a:p>
            <a:pPr rtl="0">
              <a:spcBef>
                <a:spcPts val="0"/>
              </a:spcBef>
              <a:spcAft>
                <a:spcPts val="800"/>
              </a:spcAft>
            </a:pPr>
            <a:r>
              <a:rPr lang="en-US" b="0" i="0" u="none" strike="noStrike" dirty="0">
                <a:solidFill>
                  <a:srgbClr val="000000"/>
                </a:solidFill>
                <a:effectLst/>
                <a:latin typeface="Calibri" panose="020F0502020204030204" pitchFamily="34" charset="0"/>
                <a:cs typeface="Calibri" panose="020F0502020204030204" pitchFamily="34" charset="0"/>
              </a:rPr>
              <a:t>You can think of variables as simply “storage containers” for data in your code. Until recently there was only one way to create a variable in JavaScript — the </a:t>
            </a:r>
            <a:r>
              <a:rPr lang="en-US" b="1" i="0" u="none" strike="noStrike" dirty="0">
                <a:solidFill>
                  <a:srgbClr val="000000"/>
                </a:solidFill>
                <a:effectLst/>
                <a:latin typeface="Calibri" panose="020F0502020204030204" pitchFamily="34" charset="0"/>
                <a:cs typeface="Calibri" panose="020F0502020204030204" pitchFamily="34" charset="0"/>
              </a:rPr>
              <a:t>var</a:t>
            </a:r>
            <a:r>
              <a:rPr lang="en-US" b="0" i="0" u="none" strike="noStrike" dirty="0">
                <a:solidFill>
                  <a:srgbClr val="000000"/>
                </a:solidFill>
                <a:effectLst/>
                <a:latin typeface="Calibri" panose="020F0502020204030204" pitchFamily="34" charset="0"/>
                <a:cs typeface="Calibri" panose="020F0502020204030204" pitchFamily="34" charset="0"/>
              </a:rPr>
              <a:t> statement. But in the newest JavaScript versions we have two more ways — let and const.</a:t>
            </a:r>
          </a:p>
          <a:p>
            <a:pPr rtl="0">
              <a:spcBef>
                <a:spcPts val="0"/>
              </a:spcBef>
              <a:spcAft>
                <a:spcPts val="800"/>
              </a:spcAft>
            </a:pPr>
            <a:endParaRPr lang="en-US" b="0" dirty="0">
              <a:effectLst/>
              <a:latin typeface="Calibri" panose="020F0502020204030204" pitchFamily="34" charset="0"/>
              <a:cs typeface="Calibri" panose="020F0502020204030204" pitchFamily="34" charset="0"/>
            </a:endParaRPr>
          </a:p>
          <a:p>
            <a:r>
              <a:rPr lang="en-US" b="1" i="0" u="none" strike="noStrike" dirty="0">
                <a:solidFill>
                  <a:srgbClr val="000000"/>
                </a:solidFill>
                <a:effectLst/>
                <a:latin typeface="Calibri" panose="020F0502020204030204" pitchFamily="34" charset="0"/>
                <a:cs typeface="Calibri" panose="020F0502020204030204" pitchFamily="34" charset="0"/>
              </a:rPr>
              <a:t>let</a:t>
            </a:r>
            <a:r>
              <a:rPr lang="en-US" b="0" i="0" u="none" strike="noStrike" dirty="0">
                <a:solidFill>
                  <a:srgbClr val="000000"/>
                </a:solidFill>
                <a:effectLst/>
                <a:latin typeface="Calibri" panose="020F0502020204030204" pitchFamily="34" charset="0"/>
                <a:cs typeface="Calibri" panose="020F0502020204030204" pitchFamily="34" charset="0"/>
              </a:rPr>
              <a:t> and </a:t>
            </a:r>
            <a:r>
              <a:rPr lang="en-US" b="1" i="0" u="none" strike="noStrike" dirty="0">
                <a:solidFill>
                  <a:srgbClr val="000000"/>
                </a:solidFill>
                <a:effectLst/>
                <a:latin typeface="Calibri" panose="020F0502020204030204" pitchFamily="34" charset="0"/>
                <a:cs typeface="Calibri" panose="020F0502020204030204" pitchFamily="34" charset="0"/>
              </a:rPr>
              <a:t>const</a:t>
            </a:r>
            <a:r>
              <a:rPr lang="en-US" b="0" i="0" u="none" strike="noStrike" dirty="0">
                <a:solidFill>
                  <a:srgbClr val="000000"/>
                </a:solidFill>
                <a:effectLst/>
                <a:latin typeface="Calibri" panose="020F0502020204030204" pitchFamily="34" charset="0"/>
                <a:cs typeface="Calibri" panose="020F0502020204030204" pitchFamily="34" charset="0"/>
              </a:rPr>
              <a:t> are both relatively new ways to declare variables in JavaScript. In many tutorials (and code) across the internet you’re likely to encounter </a:t>
            </a:r>
            <a:r>
              <a:rPr lang="en-US" b="1" i="0" u="none" strike="noStrike" dirty="0">
                <a:solidFill>
                  <a:srgbClr val="000000"/>
                </a:solidFill>
                <a:effectLst/>
                <a:latin typeface="Calibri" panose="020F0502020204030204" pitchFamily="34" charset="0"/>
                <a:cs typeface="Calibri" panose="020F0502020204030204" pitchFamily="34" charset="0"/>
              </a:rPr>
              <a:t>var</a:t>
            </a:r>
            <a:r>
              <a:rPr lang="en-US" b="0" i="0" u="none" strike="noStrike" dirty="0">
                <a:solidFill>
                  <a:srgbClr val="000000"/>
                </a:solidFill>
                <a:effectLst/>
                <a:latin typeface="Calibri" panose="020F0502020204030204" pitchFamily="34" charset="0"/>
                <a:cs typeface="Calibri" panose="020F0502020204030204" pitchFamily="34" charset="0"/>
              </a:rPr>
              <a:t> statements. The main difference between </a:t>
            </a:r>
            <a:r>
              <a:rPr lang="en-US" b="1" i="0" u="none" strike="noStrike" dirty="0">
                <a:solidFill>
                  <a:srgbClr val="000000"/>
                </a:solidFill>
                <a:effectLst/>
                <a:latin typeface="Calibri" panose="020F0502020204030204" pitchFamily="34" charset="0"/>
                <a:cs typeface="Calibri" panose="020F0502020204030204" pitchFamily="34" charset="0"/>
              </a:rPr>
              <a:t>let</a:t>
            </a:r>
            <a:r>
              <a:rPr lang="en-US" b="0" i="0" u="none" strike="noStrike" dirty="0">
                <a:solidFill>
                  <a:srgbClr val="000000"/>
                </a:solidFill>
                <a:effectLst/>
                <a:latin typeface="Calibri" panose="020F0502020204030204" pitchFamily="34" charset="0"/>
                <a:cs typeface="Calibri" panose="020F0502020204030204" pitchFamily="34" charset="0"/>
              </a:rPr>
              <a:t> and </a:t>
            </a:r>
            <a:r>
              <a:rPr lang="en-US" b="1" i="0" u="none" strike="noStrike" dirty="0">
                <a:solidFill>
                  <a:srgbClr val="000000"/>
                </a:solidFill>
                <a:effectLst/>
                <a:latin typeface="Calibri" panose="020F0502020204030204" pitchFamily="34" charset="0"/>
                <a:cs typeface="Calibri" panose="020F0502020204030204" pitchFamily="34" charset="0"/>
              </a:rPr>
              <a:t>var</a:t>
            </a:r>
            <a:r>
              <a:rPr lang="en-US" b="0" i="0" u="none" strike="noStrike" dirty="0">
                <a:solidFill>
                  <a:srgbClr val="000000"/>
                </a:solidFill>
                <a:effectLst/>
                <a:latin typeface="Calibri" panose="020F0502020204030204" pitchFamily="34" charset="0"/>
                <a:cs typeface="Calibri" panose="020F0502020204030204" pitchFamily="34" charset="0"/>
              </a:rPr>
              <a:t> is that scope of a variable defined with let is limited to the block in which it is declared while variable declared with var has the global scope. So we can say that var is rather a keyword which defines a variable globally regardless of block scope.</a:t>
            </a:r>
          </a:p>
          <a:p>
            <a:endParaRPr lang="en-US" dirty="0">
              <a:solidFill>
                <a:srgbClr val="000000"/>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86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4290060" y="1021080"/>
            <a:ext cx="3611880" cy="499872"/>
          </a:xfrm>
        </p:spPr>
        <p:txBody>
          <a:bodyPr>
            <a:noAutofit/>
          </a:bodyPr>
          <a:lstStyle/>
          <a:p>
            <a:pPr algn="ctr"/>
            <a:r>
              <a:rPr lang="en-US" sz="2800" dirty="0">
                <a:solidFill>
                  <a:schemeClr val="accent2"/>
                </a:solidFill>
              </a:rPr>
              <a:t>Variables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396231"/>
            <a:ext cx="11167872" cy="3908762"/>
          </a:xfrm>
          <a:prstGeom prst="rect">
            <a:avLst/>
          </a:prstGeom>
          <a:noFill/>
        </p:spPr>
        <p:txBody>
          <a:bodyPr wrap="square" rtlCol="0">
            <a:spAutoFit/>
          </a:bodyPr>
          <a:lstStyle/>
          <a:p>
            <a:pPr rtl="0">
              <a:spcBef>
                <a:spcPts val="0"/>
              </a:spcBef>
              <a:spcAft>
                <a:spcPts val="800"/>
              </a:spcAft>
            </a:pPr>
            <a:r>
              <a:rPr lang="en-US" sz="1600" b="0" i="0" u="none" strike="noStrike" dirty="0">
                <a:solidFill>
                  <a:srgbClr val="000000"/>
                </a:solidFill>
                <a:effectLst/>
                <a:latin typeface="Calibri" panose="020F0502020204030204" pitchFamily="34" charset="0"/>
              </a:rPr>
              <a:t>The statement below creates (in other words: declares) a variable with the name “message”:</a:t>
            </a:r>
            <a:endParaRPr lang="en-US" sz="1600" b="0" dirty="0">
              <a:effectLst/>
            </a:endParaRPr>
          </a:p>
          <a:p>
            <a:pPr rtl="0">
              <a:spcBef>
                <a:spcPts val="0"/>
              </a:spcBef>
              <a:spcAft>
                <a:spcPts val="800"/>
              </a:spcAft>
            </a:pPr>
            <a:endParaRPr lang="en-US" sz="1600" b="0" dirty="0">
              <a:effectLst/>
            </a:endParaRPr>
          </a:p>
          <a:p>
            <a:pPr rtl="0">
              <a:spcBef>
                <a:spcPts val="0"/>
              </a:spcBef>
              <a:spcAft>
                <a:spcPts val="800"/>
              </a:spcAft>
            </a:pPr>
            <a:br>
              <a:rPr lang="en-US" sz="1600" b="0" dirty="0">
                <a:effectLst/>
              </a:rPr>
            </a:br>
            <a:r>
              <a:rPr lang="en-US" sz="1600" b="0" i="0" u="none" strike="noStrike" dirty="0">
                <a:solidFill>
                  <a:srgbClr val="000000"/>
                </a:solidFill>
                <a:effectLst/>
                <a:latin typeface="Calibri" panose="020F0502020204030204" pitchFamily="34" charset="0"/>
              </a:rPr>
              <a:t>Now, we can put some data into it by using the assignment operator </a:t>
            </a:r>
            <a:r>
              <a:rPr lang="en-US" sz="1600" b="1" i="0" u="none" strike="noStrike" dirty="0">
                <a:solidFill>
                  <a:srgbClr val="000000"/>
                </a:solidFill>
                <a:effectLst/>
                <a:latin typeface="Calibri" panose="020F0502020204030204" pitchFamily="34" charset="0"/>
              </a:rPr>
              <a:t>=</a:t>
            </a:r>
          </a:p>
          <a:p>
            <a:pPr rtl="0">
              <a:spcBef>
                <a:spcPts val="0"/>
              </a:spcBef>
              <a:spcAft>
                <a:spcPts val="800"/>
              </a:spcAft>
            </a:pPr>
            <a:endParaRPr lang="en-US" sz="1600" b="1" dirty="0">
              <a:solidFill>
                <a:srgbClr val="000000"/>
              </a:solidFill>
              <a:latin typeface="Calibri" panose="020F0502020204030204" pitchFamily="34" charset="0"/>
            </a:endParaRPr>
          </a:p>
          <a:p>
            <a:pPr rtl="0">
              <a:spcBef>
                <a:spcPts val="0"/>
              </a:spcBef>
              <a:spcAft>
                <a:spcPts val="800"/>
              </a:spcAft>
            </a:pPr>
            <a:endParaRPr lang="en-US" sz="1600" b="1" dirty="0">
              <a:solidFill>
                <a:srgbClr val="000000"/>
              </a:solidFill>
              <a:effectLst/>
              <a:latin typeface="Calibri" panose="020F0502020204030204" pitchFamily="34" charset="0"/>
            </a:endParaRPr>
          </a:p>
          <a:p>
            <a:pPr rtl="0">
              <a:spcBef>
                <a:spcPts val="0"/>
              </a:spcBef>
              <a:spcAft>
                <a:spcPts val="800"/>
              </a:spcAft>
            </a:pPr>
            <a:r>
              <a:rPr lang="en-US" sz="1600" b="0" i="0" u="none" strike="noStrike" dirty="0">
                <a:solidFill>
                  <a:srgbClr val="000000"/>
                </a:solidFill>
                <a:effectLst/>
                <a:latin typeface="Calibri" panose="020F0502020204030204" pitchFamily="34" charset="0"/>
              </a:rPr>
              <a:t>The string is now saved into the memory area associated with the variable. We can access it using the variable name:</a:t>
            </a:r>
            <a:endParaRPr lang="en-US" sz="1600" b="0" dirty="0">
              <a:effectLst/>
            </a:endParaRPr>
          </a:p>
          <a:p>
            <a:br>
              <a:rPr lang="en-US" sz="1600" dirty="0"/>
            </a:br>
            <a:endParaRPr lang="en-US" sz="1600" b="1" dirty="0">
              <a:effectLst/>
            </a:endParaRPr>
          </a:p>
          <a:p>
            <a:br>
              <a:rPr lang="en-US" sz="1600" dirty="0"/>
            </a:br>
            <a:endParaRPr lang="en-US" sz="1600" dirty="0"/>
          </a:p>
          <a:p>
            <a:r>
              <a:rPr lang="en-US" sz="1600" b="0" i="0" u="none" strike="noStrike" dirty="0">
                <a:solidFill>
                  <a:srgbClr val="000000"/>
                </a:solidFill>
                <a:effectLst/>
                <a:latin typeface="Calibri" panose="020F0502020204030204" pitchFamily="34" charset="0"/>
              </a:rPr>
              <a:t>To be concise, we can combine the variable declaration and assignment into a single line:</a:t>
            </a:r>
            <a:endParaRPr lang="en-US" sz="1600" dirty="0">
              <a:solidFill>
                <a:srgbClr val="000000"/>
              </a:solidFill>
              <a:latin typeface="Calibri" panose="020F0502020204030204" pitchFamily="34" charset="0"/>
              <a:cs typeface="Calibri" panose="020F0502020204030204" pitchFamily="34" charset="0"/>
            </a:endParaRPr>
          </a:p>
          <a:p>
            <a:endParaRPr lang="en-US" sz="16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F9D42D70-EAB4-5792-05BA-CE7FD6A8AA2C}"/>
              </a:ext>
            </a:extLst>
          </p:cNvPr>
          <p:cNvPicPr>
            <a:picLocks noChangeAspect="1"/>
          </p:cNvPicPr>
          <p:nvPr/>
        </p:nvPicPr>
        <p:blipFill>
          <a:blip r:embed="rId2"/>
          <a:stretch>
            <a:fillRect/>
          </a:stretch>
        </p:blipFill>
        <p:spPr>
          <a:xfrm>
            <a:off x="587565" y="2750832"/>
            <a:ext cx="1143000" cy="371475"/>
          </a:xfrm>
          <a:prstGeom prst="rect">
            <a:avLst/>
          </a:prstGeom>
        </p:spPr>
      </p:pic>
      <p:pic>
        <p:nvPicPr>
          <p:cNvPr id="6" name="Picture 5">
            <a:extLst>
              <a:ext uri="{FF2B5EF4-FFF2-40B4-BE49-F238E27FC236}">
                <a16:creationId xmlns:a16="http://schemas.microsoft.com/office/drawing/2014/main" id="{2CBCB534-134C-AA28-B0B9-420301255CE2}"/>
              </a:ext>
            </a:extLst>
          </p:cNvPr>
          <p:cNvPicPr>
            <a:picLocks noChangeAspect="1"/>
          </p:cNvPicPr>
          <p:nvPr/>
        </p:nvPicPr>
        <p:blipFill>
          <a:blip r:embed="rId3"/>
          <a:stretch>
            <a:fillRect/>
          </a:stretch>
        </p:blipFill>
        <p:spPr>
          <a:xfrm>
            <a:off x="587565" y="3625243"/>
            <a:ext cx="6877050" cy="628650"/>
          </a:xfrm>
          <a:prstGeom prst="rect">
            <a:avLst/>
          </a:prstGeom>
        </p:spPr>
      </p:pic>
      <p:pic>
        <p:nvPicPr>
          <p:cNvPr id="9" name="Picture 8">
            <a:extLst>
              <a:ext uri="{FF2B5EF4-FFF2-40B4-BE49-F238E27FC236}">
                <a16:creationId xmlns:a16="http://schemas.microsoft.com/office/drawing/2014/main" id="{D0BBA850-3B78-3BCB-29A7-A4D6C02142BA}"/>
              </a:ext>
            </a:extLst>
          </p:cNvPr>
          <p:cNvPicPr>
            <a:picLocks noChangeAspect="1"/>
          </p:cNvPicPr>
          <p:nvPr/>
        </p:nvPicPr>
        <p:blipFill>
          <a:blip r:embed="rId4"/>
          <a:stretch>
            <a:fillRect/>
          </a:stretch>
        </p:blipFill>
        <p:spPr>
          <a:xfrm>
            <a:off x="587565" y="4679095"/>
            <a:ext cx="4191000" cy="885825"/>
          </a:xfrm>
          <a:prstGeom prst="rect">
            <a:avLst/>
          </a:prstGeom>
        </p:spPr>
      </p:pic>
      <p:pic>
        <p:nvPicPr>
          <p:cNvPr id="11" name="Picture 10">
            <a:extLst>
              <a:ext uri="{FF2B5EF4-FFF2-40B4-BE49-F238E27FC236}">
                <a16:creationId xmlns:a16="http://schemas.microsoft.com/office/drawing/2014/main" id="{4FDFBC8F-2B03-A8FC-2860-F7295D4ED04A}"/>
              </a:ext>
            </a:extLst>
          </p:cNvPr>
          <p:cNvPicPr>
            <a:picLocks noChangeAspect="1"/>
          </p:cNvPicPr>
          <p:nvPr/>
        </p:nvPicPr>
        <p:blipFill>
          <a:blip r:embed="rId5"/>
          <a:stretch>
            <a:fillRect/>
          </a:stretch>
        </p:blipFill>
        <p:spPr>
          <a:xfrm>
            <a:off x="587565" y="6015828"/>
            <a:ext cx="6096000" cy="514350"/>
          </a:xfrm>
          <a:prstGeom prst="rect">
            <a:avLst/>
          </a:prstGeom>
        </p:spPr>
      </p:pic>
    </p:spTree>
    <p:extLst>
      <p:ext uri="{BB962C8B-B14F-4D97-AF65-F5344CB8AC3E}">
        <p14:creationId xmlns:p14="http://schemas.microsoft.com/office/powerpoint/2010/main" val="1445657417"/>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Ion Boardroom">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6782</TotalTime>
  <Words>5403</Words>
  <Application>Microsoft Office PowerPoint</Application>
  <PresentationFormat>Widescreen</PresentationFormat>
  <Paragraphs>291</Paragraphs>
  <Slides>66</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66</vt:i4>
      </vt:variant>
    </vt:vector>
  </HeadingPairs>
  <TitlesOfParts>
    <vt:vector size="76" baseType="lpstr">
      <vt:lpstr>Arial</vt:lpstr>
      <vt:lpstr>Arial</vt:lpstr>
      <vt:lpstr>Calibri</vt:lpstr>
      <vt:lpstr>Century Gothic</vt:lpstr>
      <vt:lpstr>Courier New</vt:lpstr>
      <vt:lpstr>Elephant</vt:lpstr>
      <vt:lpstr>Wingdings</vt:lpstr>
      <vt:lpstr>Wingdings 3</vt:lpstr>
      <vt:lpstr>Brush</vt:lpstr>
      <vt:lpstr>Ion Boardroom</vt:lpstr>
      <vt:lpstr>JS</vt:lpstr>
      <vt:lpstr>What is JS?</vt:lpstr>
      <vt:lpstr>Focus points: </vt:lpstr>
      <vt:lpstr>How to run JavaScript code?</vt:lpstr>
      <vt:lpstr>How to run JavaScript code?</vt:lpstr>
      <vt:lpstr>Variables</vt:lpstr>
      <vt:lpstr>Variables</vt:lpstr>
      <vt:lpstr>Variables</vt:lpstr>
      <vt:lpstr>Variables</vt:lpstr>
      <vt:lpstr>Variables</vt:lpstr>
      <vt:lpstr>Variables</vt:lpstr>
      <vt:lpstr>Variables - naming</vt:lpstr>
      <vt:lpstr>Variables - naming</vt:lpstr>
      <vt:lpstr>Variables - naming</vt:lpstr>
      <vt:lpstr>Variables - naming</vt:lpstr>
      <vt:lpstr>Variables - constants</vt:lpstr>
      <vt:lpstr>Variables – uppercase constants</vt:lpstr>
      <vt:lpstr>Variables – naming conventions</vt:lpstr>
      <vt:lpstr>Variables – naming conventions</vt:lpstr>
      <vt:lpstr>Data Types</vt:lpstr>
      <vt:lpstr>Data Types</vt:lpstr>
      <vt:lpstr>Numbers</vt:lpstr>
      <vt:lpstr>Numbers</vt:lpstr>
      <vt:lpstr>Numbers</vt:lpstr>
      <vt:lpstr>Numbers</vt:lpstr>
      <vt:lpstr>Numbers - BigInt</vt:lpstr>
      <vt:lpstr>Strings</vt:lpstr>
      <vt:lpstr>Strings</vt:lpstr>
      <vt:lpstr>Strings</vt:lpstr>
      <vt:lpstr>Strings</vt:lpstr>
      <vt:lpstr>Booleans</vt:lpstr>
      <vt:lpstr>Null</vt:lpstr>
      <vt:lpstr>Undefined</vt:lpstr>
      <vt:lpstr>Objects</vt:lpstr>
      <vt:lpstr>Objects</vt:lpstr>
      <vt:lpstr>Objects</vt:lpstr>
      <vt:lpstr>Objects</vt:lpstr>
      <vt:lpstr>Objects</vt:lpstr>
      <vt:lpstr>Objects</vt:lpstr>
      <vt:lpstr>Typeof operator</vt:lpstr>
      <vt:lpstr>Conditionals</vt:lpstr>
      <vt:lpstr>Conditionals</vt:lpstr>
      <vt:lpstr>Conditionals – string comparison</vt:lpstr>
      <vt:lpstr>Conditionals – different type comparison</vt:lpstr>
      <vt:lpstr>Conditionals – different type comparison</vt:lpstr>
      <vt:lpstr>Conditionals – null and undefined</vt:lpstr>
      <vt:lpstr>Conditionals – null and undefined</vt:lpstr>
      <vt:lpstr>Conditionals – null and undefined</vt:lpstr>
      <vt:lpstr>Conditional statements</vt:lpstr>
      <vt:lpstr>Conditional statements - examples</vt:lpstr>
      <vt:lpstr>Conditional statements – switch statement</vt:lpstr>
      <vt:lpstr>Functions</vt:lpstr>
      <vt:lpstr>Functions</vt:lpstr>
      <vt:lpstr>Function parameters</vt:lpstr>
      <vt:lpstr>Function parameters</vt:lpstr>
      <vt:lpstr>Function parameters</vt:lpstr>
      <vt:lpstr>Function parameters</vt:lpstr>
      <vt:lpstr>Anonymous functions and arrow functions</vt:lpstr>
      <vt:lpstr>Anonymous functions and arrow functions</vt:lpstr>
      <vt:lpstr>Anonymous functions and arrow functions</vt:lpstr>
      <vt:lpstr>Anonymous functions and arrow functions</vt:lpstr>
      <vt:lpstr>Anonymous functions and arrow functions</vt:lpstr>
      <vt:lpstr>Function scopes</vt:lpstr>
      <vt:lpstr>Return values</vt:lpstr>
      <vt:lpstr>Assignment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Branko Popovic</dc:creator>
  <cp:lastModifiedBy>Aleksa Petrovic</cp:lastModifiedBy>
  <cp:revision>107</cp:revision>
  <dcterms:created xsi:type="dcterms:W3CDTF">2022-05-03T14:01:17Z</dcterms:created>
  <dcterms:modified xsi:type="dcterms:W3CDTF">2022-05-29T16:45:47Z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